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1" r:id="rId2"/>
    <p:sldId id="285" r:id="rId3"/>
    <p:sldId id="273" r:id="rId4"/>
    <p:sldId id="265" r:id="rId5"/>
    <p:sldId id="268" r:id="rId6"/>
    <p:sldId id="276" r:id="rId7"/>
    <p:sldId id="286" r:id="rId8"/>
    <p:sldId id="275" r:id="rId9"/>
    <p:sldId id="271" r:id="rId10"/>
    <p:sldId id="288" r:id="rId11"/>
    <p:sldId id="272" r:id="rId12"/>
    <p:sldId id="289" r:id="rId13"/>
    <p:sldId id="279" r:id="rId14"/>
    <p:sldId id="282" r:id="rId15"/>
    <p:sldId id="270" r:id="rId16"/>
    <p:sldId id="283" r:id="rId17"/>
    <p:sldId id="269" r:id="rId18"/>
    <p:sldId id="287" r:id="rId19"/>
    <p:sldId id="274" r:id="rId20"/>
    <p:sldId id="259" r:id="rId21"/>
    <p:sldId id="260" r:id="rId22"/>
    <p:sldId id="261" r:id="rId23"/>
    <p:sldId id="258" r:id="rId24"/>
    <p:sldId id="257" r:id="rId25"/>
    <p:sldId id="284" r:id="rId26"/>
    <p:sldId id="262" r:id="rId27"/>
    <p:sldId id="280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 Aleth" initials="AA" lastIdx="1" clrIdx="0">
    <p:extLst>
      <p:ext uri="{19B8F6BF-5375-455C-9EA6-DF929625EA0E}">
        <p15:presenceInfo xmlns:p15="http://schemas.microsoft.com/office/powerpoint/2012/main" userId="26dd7a0e5b118fd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28D2"/>
    <a:srgbClr val="F1F4F8"/>
    <a:srgbClr val="62656A"/>
    <a:srgbClr val="74537C"/>
    <a:srgbClr val="507977"/>
    <a:srgbClr val="866C5C"/>
    <a:srgbClr val="8F8565"/>
    <a:srgbClr val="FBE5AE"/>
    <a:srgbClr val="BEC5CC"/>
    <a:srgbClr val="DE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8"/>
    <p:restoredTop sz="95588"/>
  </p:normalViewPr>
  <p:slideViewPr>
    <p:cSldViewPr snapToGrid="0" snapToObjects="1">
      <p:cViewPr varScale="1">
        <p:scale>
          <a:sx n="103" d="100"/>
          <a:sy n="103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E143E4-4D41-6E4B-A70B-0CB5D15539A0}" type="datetimeFigureOut">
              <a:rPr lang="fr-FR" smtClean="0"/>
              <a:t>03/11/2022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1AF9F0-628E-6848-A08C-92C57A806FF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53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EC871A-916F-5C46-B589-75ABA2EBC75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546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F421ED-08FC-0740-BA3F-484676D58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7DDF7E-7528-5641-979A-7B499D9FE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274B405-F28E-384C-A6FA-A43B453C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9CC64-536C-8B45-ACCF-E46294B5DF2C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4D1304-5C31-5042-973E-4235D8BA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2FC44E-3882-4F49-BB99-8636B36D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753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1A22FF-C563-5142-9B53-8CF0CE56D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EEFD608-82A5-7543-9A6C-F29C54845C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FEF1A5-F3E6-6345-832E-BA296765B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5735D-5DA2-EC48-99B3-A731CB571F45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1964E72-BA97-9A46-A90D-8C680BFF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BEEAFC-DE0B-CF44-B0CB-9DB6F732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0839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55D159B-DF67-4746-9F22-38168F03B4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16FE794-BE0D-EC4B-A761-0CDD85B65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2F35A0-05BF-F44C-A069-36233D68D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AF8EF-34ED-3D48-94A2-C311749912CF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77F22F-9DB5-4B48-B314-E168FB60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AF168C7-E215-C14A-9C70-402071E83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2030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D63675-926F-BB4D-9FC2-F252CAB6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4857C7-C605-044C-A27A-E940E7232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34B3A8-AA1A-AB42-B9FE-11B1B3D4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555C43-29B6-8844-BEAA-F2F0C8182A3B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94674C-6A61-F944-AD04-FBE189079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0E7FD9-4631-3A45-A4D7-836FD3B32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641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D8CBF3-A65A-ED43-8D8C-D206251BE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A0FDB2D-FB88-AC4B-BCD4-FBA3B280E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365FFB1-12C7-0E4F-88B9-78B0906CB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37151-A2AD-CB42-A153-B1CC6E63108E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1181483-9045-0341-A9EF-AD8D39E5C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7C76C-9CE2-284D-9F8B-E3470DD33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6135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D98CA-6A95-EF4E-9A88-F06A2993D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AE185F-52DB-8C49-8129-355152B031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7C20AE-AD75-4843-85AB-DE12009C9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2322864-0BFA-F244-9622-E5E2AC7FF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D32F2-CB95-FC4A-96F4-4C77CC61326D}" type="datetime1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3509BFC-CAF5-6543-97CF-44F6F956D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797DC0B-3D34-8643-8B25-8DC913528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1601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F658FA-063F-AD43-8BF3-D80E0CB04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A2582FA-10B4-D04B-87AD-7A041C4FB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A8D491A-B416-B44E-9C24-3A3A507B7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CAF6D7-6365-054C-814A-5C6E97A243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5612EF9-75B8-A841-86FA-2B659FD764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0AFFBD-B912-0948-9EC9-65ADB969C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94FCB-9779-D945-8A9E-A76EE4231A1E}" type="datetime1">
              <a:rPr lang="fr-FR" smtClean="0"/>
              <a:t>03/11/2022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48DEC9-87A6-554B-9318-96F714AE1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6DAC135-1636-A449-890B-FF86B7424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4735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162456-F3E6-044C-8B78-5A84F6178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0FC974B-AE94-B841-988F-37FE8C35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77A20-6351-CA41-9995-3BBE951C55B7}" type="datetime1">
              <a:rPr lang="fr-FR" smtClean="0"/>
              <a:t>03/11/2022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7AF14C-2130-FF47-8C4B-707DB2215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C3D1251-8000-0244-9039-D37B75BF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8961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0B3DFF5-9633-4E4D-B9AC-7B325E62B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A3DDB-5B7B-D04C-84F7-E45F1475FF30}" type="datetime1">
              <a:rPr lang="fr-FR" smtClean="0"/>
              <a:t>03/11/2022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6522DC-DE8F-6B40-83D0-97ADDB690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5D36738-5CDC-2A48-B455-EEDEFAC9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574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C160DC-BE30-0D49-94D5-1FCED0653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EDEB2D7-5B40-D24E-8DED-E84D1E03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EB38BF9-D717-164A-A340-A9E707DF1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6BC85AE-A867-7F45-A60A-BDB01415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78A32-B35A-7A4D-A1EB-5EEBF296A475}" type="datetime1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FEA5CC-0167-EC4A-A772-1753159FF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D4D4A91-2A1A-E44E-BC92-E8E3B322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729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8C7AC5-4E63-4E48-A04A-C6C664DC6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22A4DEE2-16EC-A044-B508-7240C1213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AA54FD-6E5A-EC43-8AE4-B3D9FF1D2F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FACB3A6-94E9-D348-8192-5E0CD4CD0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C3658-C56E-F445-99FC-7DB0BE8CDA03}" type="datetime1">
              <a:rPr lang="fr-FR" smtClean="0"/>
              <a:t>03/11/2022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EE3093-3096-4340-B0BE-3A4A53EE3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92EC13F-72C9-6340-94B1-138B91953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0470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BB75FC5-AC94-D34F-B6A1-DD81EFBE1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03AF336-63A0-F44C-A275-9381BE041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211A83-6B4D-1840-B285-3EF2B78808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2B15C-12A0-B645-9403-BDE729B69C81}" type="datetime1">
              <a:rPr lang="fr-FR" smtClean="0"/>
              <a:t>03/11/2022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056558-B0C2-4C44-943F-0E1E0FDB25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FEAC0CA-ED70-144C-984C-D4972A739E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01E014-F47A-A549-94DE-64BB1F8C694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56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0.png"/><Relationship Id="rId12" Type="http://schemas.openxmlformats.org/officeDocument/2006/relationships/image" Target="../media/image240.png"/><Relationship Id="rId17" Type="http://schemas.openxmlformats.org/officeDocument/2006/relationships/image" Target="../media/image2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30.png"/><Relationship Id="rId15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0.png"/><Relationship Id="rId7" Type="http://schemas.openxmlformats.org/officeDocument/2006/relationships/image" Target="../media/image6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2780D-2654-B24C-80B2-5329C28E53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6895"/>
            <a:ext cx="9144000" cy="2973068"/>
          </a:xfrm>
        </p:spPr>
        <p:txBody>
          <a:bodyPr>
            <a:normAutofit fontScale="90000"/>
          </a:bodyPr>
          <a:lstStyle/>
          <a:p>
            <a:r>
              <a:rPr lang="fr-FR" sz="4400" dirty="0">
                <a:solidFill>
                  <a:srgbClr val="0A28D2"/>
                </a:solidFill>
              </a:rPr>
              <a:t>Projet P5</a:t>
            </a:r>
            <a:br>
              <a:rPr lang="fr-FR" dirty="0">
                <a:solidFill>
                  <a:srgbClr val="0A28D2"/>
                </a:solidFill>
              </a:rPr>
            </a:br>
            <a:r>
              <a:rPr lang="fr-FR" b="1" dirty="0">
                <a:solidFill>
                  <a:srgbClr val="0A28D2"/>
                </a:solidFill>
              </a:rPr>
              <a:t>Segmenter des clients d'un site</a:t>
            </a:r>
            <a:r>
              <a:rPr lang="fr-FR" b="1" dirty="0"/>
              <a:t> </a:t>
            </a:r>
            <a:r>
              <a:rPr lang="fr-FR" b="1" dirty="0">
                <a:solidFill>
                  <a:srgbClr val="0A28D2"/>
                </a:solidFill>
              </a:rPr>
              <a:t>e-commerce</a:t>
            </a:r>
            <a:br>
              <a:rPr lang="fr-FR" b="1" dirty="0"/>
            </a:b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06C922C-6CE0-F943-BCEE-C9AA8F08C3C6}"/>
              </a:ext>
            </a:extLst>
          </p:cNvPr>
          <p:cNvSpPr txBox="1"/>
          <p:nvPr/>
        </p:nvSpPr>
        <p:spPr>
          <a:xfrm>
            <a:off x="987287" y="5530024"/>
            <a:ext cx="339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rgbClr val="0A28D2"/>
                </a:solidFill>
              </a:rPr>
              <a:t>Aleth</a:t>
            </a:r>
            <a:r>
              <a:rPr lang="fr-FR" sz="2400" dirty="0">
                <a:solidFill>
                  <a:srgbClr val="0A28D2"/>
                </a:solidFill>
              </a:rPr>
              <a:t>  ANDRÉ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B4EB40-5A25-7243-BA2B-8A000584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5430656"/>
            <a:ext cx="1219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4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A1C2BB-6C7D-BE47-BE11-91DFCB6BE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1. Avec les features RFM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1D579F2-D58A-024D-9AC2-C00BB90AC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82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2C60101B-D517-A04B-B937-554F6A5E90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65" t="10988" r="9274" b="6270"/>
          <a:stretch/>
        </p:blipFill>
        <p:spPr>
          <a:xfrm>
            <a:off x="6592440" y="2759363"/>
            <a:ext cx="5040000" cy="168981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3B4D921-911C-294E-BD08-E12148787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40" y="929533"/>
            <a:ext cx="5040000" cy="1769733"/>
          </a:xfrm>
          <a:prstGeom prst="rect">
            <a:avLst/>
          </a:prstGeom>
          <a:ln>
            <a:noFill/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A2BE7A-1D14-C542-B9F8-D9C6D79E87B8}"/>
              </a:ext>
            </a:extLst>
          </p:cNvPr>
          <p:cNvSpPr txBox="1"/>
          <p:nvPr/>
        </p:nvSpPr>
        <p:spPr>
          <a:xfrm>
            <a:off x="472440" y="914400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</a:t>
            </a:r>
            <a:r>
              <a:rPr lang="fr-FR" sz="1400" dirty="0" err="1"/>
              <a:t>clustering</a:t>
            </a:r>
            <a:r>
              <a:rPr lang="fr-FR" sz="1400" dirty="0"/>
              <a:t> le mieux interprétable est obtenu avec </a:t>
            </a:r>
          </a:p>
          <a:p>
            <a:pPr lvl="1"/>
            <a:r>
              <a:rPr lang="fr-FR" sz="1400" dirty="0"/>
              <a:t>4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est 0.49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E1343A-0F7D-914D-B10D-11B5C99D29E1}"/>
              </a:ext>
            </a:extLst>
          </p:cNvPr>
          <p:cNvSpPr txBox="1"/>
          <p:nvPr/>
        </p:nvSpPr>
        <p:spPr>
          <a:xfrm>
            <a:off x="472440" y="2711387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 err="1"/>
              <a:t>Clustering</a:t>
            </a:r>
            <a:r>
              <a:rPr lang="fr-FR" b="1" dirty="0"/>
              <a:t> hiérarchique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</a:t>
            </a:r>
            <a:r>
              <a:rPr lang="fr-FR" sz="1400" dirty="0" err="1"/>
              <a:t>clustering</a:t>
            </a:r>
            <a:r>
              <a:rPr lang="fr-FR" sz="1400" dirty="0"/>
              <a:t> obtenu est assez similaire au </a:t>
            </a:r>
            <a:r>
              <a:rPr lang="fr-FR" sz="1400" dirty="0" err="1"/>
              <a:t>Kmeans</a:t>
            </a:r>
            <a:r>
              <a:rPr lang="fr-FR" sz="1400" dirty="0"/>
              <a:t> mais les</a:t>
            </a:r>
          </a:p>
          <a:p>
            <a:pPr lvl="1"/>
            <a:r>
              <a:rPr lang="fr-FR" sz="1400" dirty="0"/>
              <a:t>Clusters sont moins bien séparés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n’est d’ailleurs que de 0.22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temps de calcul est beaucoup plus important ce qui impose de travailler à </a:t>
            </a:r>
          </a:p>
          <a:p>
            <a:pPr lvl="1"/>
            <a:r>
              <a:rPr lang="fr-FR" sz="1400" dirty="0"/>
              <a:t>partir d’un échantillon de 10 000 individus plutôt que la population totale.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EFB2A77-E9E9-5F48-A691-3B38D0499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045" y="4511387"/>
            <a:ext cx="5004395" cy="18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F5186F-680B-C844-9AC5-148EC365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09057A-4D79-D84C-83CA-901DE4744A9B}"/>
              </a:ext>
            </a:extLst>
          </p:cNvPr>
          <p:cNvSpPr txBox="1"/>
          <p:nvPr/>
        </p:nvSpPr>
        <p:spPr>
          <a:xfrm>
            <a:off x="472440" y="136525"/>
            <a:ext cx="111600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3600" b="1" dirty="0" err="1">
                <a:latin typeface="+mj-lt"/>
              </a:rPr>
              <a:t>KMeans</a:t>
            </a:r>
            <a:r>
              <a:rPr lang="fr-FR" sz="3600" b="1" dirty="0">
                <a:latin typeface="+mj-lt"/>
              </a:rPr>
              <a:t>, </a:t>
            </a:r>
            <a:r>
              <a:rPr lang="fr-FR" sz="3600" b="1" dirty="0" err="1">
                <a:latin typeface="+mj-lt"/>
              </a:rPr>
              <a:t>Clustering</a:t>
            </a:r>
            <a:r>
              <a:rPr lang="fr-FR" sz="3600" b="1" dirty="0">
                <a:latin typeface="+mj-lt"/>
              </a:rPr>
              <a:t> hiérarchique et DBSCAN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C9EA594-1BD4-F043-873A-F72B4038FE63}"/>
              </a:ext>
            </a:extLst>
          </p:cNvPr>
          <p:cNvSpPr txBox="1"/>
          <p:nvPr/>
        </p:nvSpPr>
        <p:spPr>
          <a:xfrm>
            <a:off x="472440" y="4511387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/>
              <a:t>DBSCAN: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Les clusters obtenus sont à la fois homogènes et bien séparés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est de 0.69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Cependant, l’analyse des différents clusters montre que la séparation des </a:t>
            </a:r>
          </a:p>
          <a:p>
            <a:pPr lvl="1"/>
            <a:r>
              <a:rPr lang="fr-FR" sz="1400" dirty="0"/>
              <a:t>clusters n’est réalisée que sur la base du nombre de commandes ce qui n’a pas</a:t>
            </a:r>
          </a:p>
          <a:p>
            <a:pPr lvl="1"/>
            <a:r>
              <a:rPr lang="fr-FR" sz="1400" dirty="0"/>
              <a:t>d’intérêt.  La présence de la </a:t>
            </a:r>
            <a:r>
              <a:rPr lang="fr-FR" sz="1400" dirty="0" err="1"/>
              <a:t>feature</a:t>
            </a:r>
            <a:r>
              <a:rPr lang="fr-FR" sz="1400" dirty="0"/>
              <a:t> F discrète explique que ce modèle basé</a:t>
            </a:r>
          </a:p>
          <a:p>
            <a:pPr lvl="1"/>
            <a:r>
              <a:rPr lang="fr-FR" sz="1400" dirty="0"/>
              <a:t>sur la densité ne donne pas de bons résultats.</a:t>
            </a:r>
          </a:p>
        </p:txBody>
      </p:sp>
    </p:spTree>
    <p:extLst>
      <p:ext uri="{BB962C8B-B14F-4D97-AF65-F5344CB8AC3E}">
        <p14:creationId xmlns:p14="http://schemas.microsoft.com/office/powerpoint/2010/main" val="2388765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B64FB92-07AA-154B-8678-2E5CDA5AB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</a:t>
            </a:r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Ajout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features review, voucher et week</a:t>
            </a:r>
            <a:endParaRPr lang="en-US" sz="7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EFDCBC-72F7-144F-AE7D-0C13B6888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98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>
            <a:extLst>
              <a:ext uri="{FF2B5EF4-FFF2-40B4-BE49-F238E27FC236}">
                <a16:creationId xmlns:a16="http://schemas.microsoft.com/office/drawing/2014/main" id="{7068B344-D54F-FA45-8631-F56393A3AE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5" t="6250" r="8875" b="7422"/>
          <a:stretch/>
        </p:blipFill>
        <p:spPr>
          <a:xfrm>
            <a:off x="6370902" y="2688906"/>
            <a:ext cx="5261538" cy="180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030A3C9-81F9-2B42-9442-952BB59D9E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25" t="5562" r="9625" b="5000"/>
          <a:stretch/>
        </p:blipFill>
        <p:spPr>
          <a:xfrm>
            <a:off x="4409798" y="4511387"/>
            <a:ext cx="7222642" cy="18000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C9EA594-1BD4-F043-873A-F72B4038FE63}"/>
              </a:ext>
            </a:extLst>
          </p:cNvPr>
          <p:cNvSpPr txBox="1"/>
          <p:nvPr/>
        </p:nvSpPr>
        <p:spPr>
          <a:xfrm>
            <a:off x="472440" y="4511387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avec </a:t>
            </a:r>
            <a:r>
              <a:rPr lang="fr-FR" b="1" dirty="0" err="1"/>
              <a:t>week</a:t>
            </a:r>
            <a:r>
              <a:rPr lang="fr-FR" b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</a:t>
            </a:r>
            <a:r>
              <a:rPr lang="fr-FR" sz="1400" dirty="0" err="1"/>
              <a:t>clustering</a:t>
            </a:r>
            <a:r>
              <a:rPr lang="fr-FR" sz="1400" dirty="0"/>
              <a:t> le mieux interprétable </a:t>
            </a:r>
          </a:p>
          <a:p>
            <a:pPr lvl="1"/>
            <a:r>
              <a:rPr lang="fr-FR" sz="1400" dirty="0"/>
              <a:t>est obtenu avec 6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est 0.47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5E1343A-0F7D-914D-B10D-11B5C99D29E1}"/>
              </a:ext>
            </a:extLst>
          </p:cNvPr>
          <p:cNvSpPr txBox="1"/>
          <p:nvPr/>
        </p:nvSpPr>
        <p:spPr>
          <a:xfrm>
            <a:off x="472440" y="2711387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avec voucher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</a:t>
            </a:r>
            <a:r>
              <a:rPr lang="fr-FR" sz="1400" dirty="0" err="1"/>
              <a:t>clustering</a:t>
            </a:r>
            <a:r>
              <a:rPr lang="fr-FR" sz="1400" dirty="0"/>
              <a:t> le mieux interprétable est obtenu avec </a:t>
            </a:r>
          </a:p>
          <a:p>
            <a:pPr lvl="1"/>
            <a:r>
              <a:rPr lang="fr-FR" sz="1400" dirty="0"/>
              <a:t>5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est 0.49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A1E7D92-ED9A-424F-B673-3C467CD69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750" t="5078" r="9124" b="7423"/>
          <a:stretch/>
        </p:blipFill>
        <p:spPr>
          <a:xfrm>
            <a:off x="6417261" y="927204"/>
            <a:ext cx="5215179" cy="1800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DA2BE7A-1D14-C542-B9F8-D9C6D79E87B8}"/>
              </a:ext>
            </a:extLst>
          </p:cNvPr>
          <p:cNvSpPr txBox="1"/>
          <p:nvPr/>
        </p:nvSpPr>
        <p:spPr>
          <a:xfrm>
            <a:off x="472440" y="914400"/>
            <a:ext cx="11160000" cy="1800000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fr-FR" b="1" dirty="0" err="1"/>
              <a:t>KMeans</a:t>
            </a:r>
            <a:r>
              <a:rPr lang="fr-FR" b="1" dirty="0"/>
              <a:t> avec </a:t>
            </a:r>
            <a:r>
              <a:rPr lang="fr-FR" b="1" dirty="0" err="1"/>
              <a:t>review</a:t>
            </a:r>
            <a:r>
              <a:rPr lang="fr-FR" b="1" dirty="0"/>
              <a:t>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</a:t>
            </a:r>
            <a:r>
              <a:rPr lang="fr-FR" sz="1400" dirty="0" err="1"/>
              <a:t>clustering</a:t>
            </a:r>
            <a:r>
              <a:rPr lang="fr-FR" sz="1400" dirty="0"/>
              <a:t> le mieux interprétable est obtenu avec </a:t>
            </a:r>
          </a:p>
          <a:p>
            <a:pPr lvl="1"/>
            <a:r>
              <a:rPr lang="fr-FR" sz="1400" dirty="0"/>
              <a:t>5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Le coefficient de silhouette est 0.42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DF5186F-680B-C844-9AC5-148EC3650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13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C09057A-4D79-D84C-83CA-901DE4744A9B}"/>
              </a:ext>
            </a:extLst>
          </p:cNvPr>
          <p:cNvSpPr txBox="1"/>
          <p:nvPr/>
        </p:nvSpPr>
        <p:spPr>
          <a:xfrm>
            <a:off x="472440" y="136525"/>
            <a:ext cx="11160000" cy="646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fr-FR" sz="3600" b="1" dirty="0" err="1">
                <a:latin typeface="+mj-lt"/>
              </a:rPr>
              <a:t>KMeans</a:t>
            </a:r>
            <a:endParaRPr lang="fr-FR" sz="36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0695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4EC102-D491-8041-9933-7F02C4B6A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3.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KMeans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avec les features relatives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à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l’utilisation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site 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C729A75-4C05-3647-82B3-0F8BCFA27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154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Arc 101">
            <a:extLst>
              <a:ext uri="{FF2B5EF4-FFF2-40B4-BE49-F238E27FC236}">
                <a16:creationId xmlns:a16="http://schemas.microsoft.com/office/drawing/2014/main" id="{F2A1E221-ABFA-B842-B9CB-E82168D2DC5A}"/>
              </a:ext>
            </a:extLst>
          </p:cNvPr>
          <p:cNvSpPr/>
          <p:nvPr/>
        </p:nvSpPr>
        <p:spPr>
          <a:xfrm rot="14315431" flipH="1" flipV="1">
            <a:off x="7431175" y="4529607"/>
            <a:ext cx="2468261" cy="1757802"/>
          </a:xfrm>
          <a:prstGeom prst="arc">
            <a:avLst>
              <a:gd name="adj1" fmla="val 21232668"/>
              <a:gd name="adj2" fmla="val 7134931"/>
            </a:avLst>
          </a:prstGeom>
          <a:ln w="38100">
            <a:solidFill>
              <a:srgbClr val="B27D1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Ellipse 124">
            <a:extLst>
              <a:ext uri="{FF2B5EF4-FFF2-40B4-BE49-F238E27FC236}">
                <a16:creationId xmlns:a16="http://schemas.microsoft.com/office/drawing/2014/main" id="{9F13FC78-328F-414C-B5B9-E0E532FCBB7A}"/>
              </a:ext>
            </a:extLst>
          </p:cNvPr>
          <p:cNvSpPr>
            <a:spLocks noChangeAspect="1"/>
          </p:cNvSpPr>
          <p:nvPr/>
        </p:nvSpPr>
        <p:spPr>
          <a:xfrm>
            <a:off x="7645367" y="5814737"/>
            <a:ext cx="880324" cy="292548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08" name="Arc 107">
            <a:extLst>
              <a:ext uri="{FF2B5EF4-FFF2-40B4-BE49-F238E27FC236}">
                <a16:creationId xmlns:a16="http://schemas.microsoft.com/office/drawing/2014/main" id="{92BA310C-263F-8648-820D-00D9DEFC1C9F}"/>
              </a:ext>
            </a:extLst>
          </p:cNvPr>
          <p:cNvSpPr/>
          <p:nvPr/>
        </p:nvSpPr>
        <p:spPr>
          <a:xfrm rot="3774188">
            <a:off x="9396527" y="2574931"/>
            <a:ext cx="946511" cy="3259577"/>
          </a:xfrm>
          <a:prstGeom prst="arc">
            <a:avLst>
              <a:gd name="adj1" fmla="val 91346"/>
              <a:gd name="adj2" fmla="val 4866549"/>
            </a:avLst>
          </a:prstGeom>
          <a:ln w="38100">
            <a:solidFill>
              <a:srgbClr val="AB90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Ellipse 123">
            <a:extLst>
              <a:ext uri="{FF2B5EF4-FFF2-40B4-BE49-F238E27FC236}">
                <a16:creationId xmlns:a16="http://schemas.microsoft.com/office/drawing/2014/main" id="{E997B1BA-4913-3347-8F2B-BC245ADDBCA5}"/>
              </a:ext>
            </a:extLst>
          </p:cNvPr>
          <p:cNvSpPr>
            <a:spLocks noChangeAspect="1"/>
          </p:cNvSpPr>
          <p:nvPr/>
        </p:nvSpPr>
        <p:spPr>
          <a:xfrm>
            <a:off x="8865999" y="4779627"/>
            <a:ext cx="1401216" cy="55028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03" name="Arc 102">
            <a:extLst>
              <a:ext uri="{FF2B5EF4-FFF2-40B4-BE49-F238E27FC236}">
                <a16:creationId xmlns:a16="http://schemas.microsoft.com/office/drawing/2014/main" id="{27B8F489-1B99-6644-81DF-2910882F5914}"/>
              </a:ext>
            </a:extLst>
          </p:cNvPr>
          <p:cNvSpPr/>
          <p:nvPr/>
        </p:nvSpPr>
        <p:spPr>
          <a:xfrm rot="9606083" flipV="1">
            <a:off x="7539160" y="3498361"/>
            <a:ext cx="1278254" cy="2281846"/>
          </a:xfrm>
          <a:prstGeom prst="arc">
            <a:avLst>
              <a:gd name="adj1" fmla="val 15131982"/>
              <a:gd name="adj2" fmla="val 20514095"/>
            </a:avLst>
          </a:prstGeom>
          <a:ln w="38100">
            <a:solidFill>
              <a:srgbClr val="B0B22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Ellipse 122">
            <a:extLst>
              <a:ext uri="{FF2B5EF4-FFF2-40B4-BE49-F238E27FC236}">
                <a16:creationId xmlns:a16="http://schemas.microsoft.com/office/drawing/2014/main" id="{7E0561BA-A9E9-934C-A713-741E2C73E01B}"/>
              </a:ext>
            </a:extLst>
          </p:cNvPr>
          <p:cNvSpPr>
            <a:spLocks noChangeAspect="1"/>
          </p:cNvSpPr>
          <p:nvPr/>
        </p:nvSpPr>
        <p:spPr>
          <a:xfrm>
            <a:off x="7114363" y="3969274"/>
            <a:ext cx="880324" cy="287934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21" name="Ellipse 120">
            <a:extLst>
              <a:ext uri="{FF2B5EF4-FFF2-40B4-BE49-F238E27FC236}">
                <a16:creationId xmlns:a16="http://schemas.microsoft.com/office/drawing/2014/main" id="{54FA18C7-147A-DA46-A222-B9AF5E7B8A28}"/>
              </a:ext>
            </a:extLst>
          </p:cNvPr>
          <p:cNvSpPr>
            <a:spLocks noChangeAspect="1"/>
          </p:cNvSpPr>
          <p:nvPr/>
        </p:nvSpPr>
        <p:spPr>
          <a:xfrm>
            <a:off x="8078123" y="3344948"/>
            <a:ext cx="1475113" cy="888932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22" name="Ellipse 121">
            <a:extLst>
              <a:ext uri="{FF2B5EF4-FFF2-40B4-BE49-F238E27FC236}">
                <a16:creationId xmlns:a16="http://schemas.microsoft.com/office/drawing/2014/main" id="{46A9DCDB-32B9-FE4A-9E31-BE84762C5F51}"/>
              </a:ext>
            </a:extLst>
          </p:cNvPr>
          <p:cNvSpPr>
            <a:spLocks noChangeAspect="1"/>
          </p:cNvSpPr>
          <p:nvPr/>
        </p:nvSpPr>
        <p:spPr>
          <a:xfrm>
            <a:off x="9655836" y="3317601"/>
            <a:ext cx="2457094" cy="1480694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87" name="Arc 86">
            <a:extLst>
              <a:ext uri="{FF2B5EF4-FFF2-40B4-BE49-F238E27FC236}">
                <a16:creationId xmlns:a16="http://schemas.microsoft.com/office/drawing/2014/main" id="{82BAB388-7EC3-F049-963F-761FED7BF0EF}"/>
              </a:ext>
            </a:extLst>
          </p:cNvPr>
          <p:cNvSpPr/>
          <p:nvPr/>
        </p:nvSpPr>
        <p:spPr>
          <a:xfrm rot="5002522">
            <a:off x="8588282" y="593616"/>
            <a:ext cx="345722" cy="3975279"/>
          </a:xfrm>
          <a:prstGeom prst="arc">
            <a:avLst>
              <a:gd name="adj1" fmla="val 16968750"/>
              <a:gd name="adj2" fmla="val 5180190"/>
            </a:avLst>
          </a:prstGeom>
          <a:ln w="38100">
            <a:solidFill>
              <a:srgbClr val="B27D1A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Ellipse 100">
            <a:extLst>
              <a:ext uri="{FF2B5EF4-FFF2-40B4-BE49-F238E27FC236}">
                <a16:creationId xmlns:a16="http://schemas.microsoft.com/office/drawing/2014/main" id="{260DEACF-1411-6E40-BE2F-8A349DC339E2}"/>
              </a:ext>
            </a:extLst>
          </p:cNvPr>
          <p:cNvSpPr>
            <a:spLocks noChangeAspect="1"/>
          </p:cNvSpPr>
          <p:nvPr/>
        </p:nvSpPr>
        <p:spPr>
          <a:xfrm>
            <a:off x="7761929" y="2649287"/>
            <a:ext cx="692062" cy="34572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86" name="Arc 85">
            <a:extLst>
              <a:ext uri="{FF2B5EF4-FFF2-40B4-BE49-F238E27FC236}">
                <a16:creationId xmlns:a16="http://schemas.microsoft.com/office/drawing/2014/main" id="{FDFDB3F6-9B76-914C-958E-1C8952759D35}"/>
              </a:ext>
            </a:extLst>
          </p:cNvPr>
          <p:cNvSpPr/>
          <p:nvPr/>
        </p:nvSpPr>
        <p:spPr>
          <a:xfrm rot="2091132" flipH="1">
            <a:off x="6466947" y="1536019"/>
            <a:ext cx="1404796" cy="1559770"/>
          </a:xfrm>
          <a:prstGeom prst="arc">
            <a:avLst>
              <a:gd name="adj1" fmla="val 18852427"/>
              <a:gd name="adj2" fmla="val 1735855"/>
            </a:avLst>
          </a:prstGeom>
          <a:ln w="38100">
            <a:solidFill>
              <a:srgbClr val="B0B22B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Ellipse 99">
            <a:extLst>
              <a:ext uri="{FF2B5EF4-FFF2-40B4-BE49-F238E27FC236}">
                <a16:creationId xmlns:a16="http://schemas.microsoft.com/office/drawing/2014/main" id="{70134547-998E-6449-8538-84931BF712BD}"/>
              </a:ext>
            </a:extLst>
          </p:cNvPr>
          <p:cNvSpPr>
            <a:spLocks noChangeAspect="1"/>
          </p:cNvSpPr>
          <p:nvPr/>
        </p:nvSpPr>
        <p:spPr>
          <a:xfrm>
            <a:off x="6044739" y="1654982"/>
            <a:ext cx="880324" cy="34572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E4523F8-9ADC-4246-8E63-93305359250C}"/>
              </a:ext>
            </a:extLst>
          </p:cNvPr>
          <p:cNvSpPr/>
          <p:nvPr/>
        </p:nvSpPr>
        <p:spPr>
          <a:xfrm rot="466326" flipH="1">
            <a:off x="6088133" y="5043495"/>
            <a:ext cx="2350081" cy="1586617"/>
          </a:xfrm>
          <a:prstGeom prst="arc">
            <a:avLst>
              <a:gd name="adj1" fmla="val 16271429"/>
              <a:gd name="adj2" fmla="val 21381684"/>
            </a:avLst>
          </a:prstGeom>
          <a:ln w="38100">
            <a:solidFill>
              <a:srgbClr val="970F4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Ellipse 71">
            <a:extLst>
              <a:ext uri="{FF2B5EF4-FFF2-40B4-BE49-F238E27FC236}">
                <a16:creationId xmlns:a16="http://schemas.microsoft.com/office/drawing/2014/main" id="{3BF23BEB-4A21-C448-B00E-28F59B27E7FE}"/>
              </a:ext>
            </a:extLst>
          </p:cNvPr>
          <p:cNvSpPr>
            <a:spLocks noChangeAspect="1"/>
          </p:cNvSpPr>
          <p:nvPr/>
        </p:nvSpPr>
        <p:spPr>
          <a:xfrm>
            <a:off x="6060760" y="5172545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1D54A36-F31B-0A48-99D1-63F7D672CE2E}"/>
              </a:ext>
            </a:extLst>
          </p:cNvPr>
          <p:cNvSpPr/>
          <p:nvPr/>
        </p:nvSpPr>
        <p:spPr>
          <a:xfrm>
            <a:off x="3247667" y="3261968"/>
            <a:ext cx="1853468" cy="589073"/>
          </a:xfrm>
          <a:prstGeom prst="roundRect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9E2A4B0-2D43-8745-AF9E-6F38A4FDBC18}"/>
              </a:ext>
            </a:extLst>
          </p:cNvPr>
          <p:cNvSpPr>
            <a:spLocks noChangeAspect="1"/>
          </p:cNvSpPr>
          <p:nvPr/>
        </p:nvSpPr>
        <p:spPr>
          <a:xfrm>
            <a:off x="413946" y="4159939"/>
            <a:ext cx="1131313" cy="681752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383334D-6E67-4042-A0F7-BD43C7347EC1}"/>
              </a:ext>
            </a:extLst>
          </p:cNvPr>
          <p:cNvSpPr/>
          <p:nvPr/>
        </p:nvSpPr>
        <p:spPr>
          <a:xfrm rot="13762410" flipH="1">
            <a:off x="-1337730" y="2002685"/>
            <a:ext cx="2880384" cy="3193290"/>
          </a:xfrm>
          <a:prstGeom prst="arc">
            <a:avLst>
              <a:gd name="adj1" fmla="val 1322883"/>
              <a:gd name="adj2" fmla="val 4708381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94E5F35-1725-4C4B-8BBE-43A8C23A72F9}"/>
              </a:ext>
            </a:extLst>
          </p:cNvPr>
          <p:cNvSpPr>
            <a:spLocks noChangeAspect="1"/>
          </p:cNvSpPr>
          <p:nvPr/>
        </p:nvSpPr>
        <p:spPr>
          <a:xfrm>
            <a:off x="2017219" y="5660625"/>
            <a:ext cx="1475113" cy="888932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6686C0F-B5FB-F54C-883A-13C10CDEF5F0}"/>
              </a:ext>
            </a:extLst>
          </p:cNvPr>
          <p:cNvSpPr>
            <a:spLocks noChangeAspect="1"/>
          </p:cNvSpPr>
          <p:nvPr/>
        </p:nvSpPr>
        <p:spPr>
          <a:xfrm>
            <a:off x="2685823" y="309805"/>
            <a:ext cx="1043722" cy="628968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>
              <a:solidFill>
                <a:srgbClr val="8F6097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BFC1E5C1-F155-FB4D-A6DF-864BE17FE9CF}"/>
              </a:ext>
            </a:extLst>
          </p:cNvPr>
          <p:cNvSpPr/>
          <p:nvPr/>
        </p:nvSpPr>
        <p:spPr>
          <a:xfrm>
            <a:off x="5767107" y="2658289"/>
            <a:ext cx="1421915" cy="382037"/>
          </a:xfrm>
          <a:prstGeom prst="roundRect">
            <a:avLst/>
          </a:prstGeom>
          <a:solidFill>
            <a:srgbClr val="AB7E29">
              <a:alpha val="19000"/>
            </a:srgbClr>
          </a:solidFill>
          <a:ln w="38100">
            <a:solidFill>
              <a:srgbClr val="AB7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8E645DC-0468-D24B-B79A-65244D8DB2A0}"/>
              </a:ext>
            </a:extLst>
          </p:cNvPr>
          <p:cNvSpPr/>
          <p:nvPr/>
        </p:nvSpPr>
        <p:spPr>
          <a:xfrm>
            <a:off x="4781292" y="5602315"/>
            <a:ext cx="2361100" cy="949962"/>
          </a:xfrm>
          <a:prstGeom prst="roundRect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2DA6121-6829-AD49-A14F-06882AE301D3}"/>
              </a:ext>
            </a:extLst>
          </p:cNvPr>
          <p:cNvSpPr/>
          <p:nvPr/>
        </p:nvSpPr>
        <p:spPr>
          <a:xfrm>
            <a:off x="251523" y="420526"/>
            <a:ext cx="2120354" cy="838342"/>
          </a:xfrm>
          <a:prstGeom prst="roundRect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F9911F6-7C26-5947-B9F6-1968F58CC9C1}"/>
              </a:ext>
            </a:extLst>
          </p:cNvPr>
          <p:cNvSpPr/>
          <p:nvPr/>
        </p:nvSpPr>
        <p:spPr>
          <a:xfrm>
            <a:off x="171895" y="2226181"/>
            <a:ext cx="3262005" cy="600082"/>
          </a:xfrm>
          <a:prstGeom prst="roundRect">
            <a:avLst/>
          </a:prstGeom>
          <a:solidFill>
            <a:srgbClr val="488A55">
              <a:alpha val="18824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C569C-68D3-E443-AFA2-9885EC6EEC1B}"/>
              </a:ext>
            </a:extLst>
          </p:cNvPr>
          <p:cNvSpPr txBox="1"/>
          <p:nvPr/>
        </p:nvSpPr>
        <p:spPr>
          <a:xfrm>
            <a:off x="348904" y="398204"/>
            <a:ext cx="230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30A3CD">
                    <a:alpha val="78000"/>
                  </a:srgbClr>
                </a:solidFill>
                <a:latin typeface="Arial Rounded MT Bold" panose="020F0704030504030204" pitchFamily="34" charset="77"/>
              </a:rPr>
              <a:t>Nombre de scores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FC4121-0644-D148-BC35-D73B0C0259BE}"/>
              </a:ext>
            </a:extLst>
          </p:cNvPr>
          <p:cNvSpPr txBox="1"/>
          <p:nvPr/>
        </p:nvSpPr>
        <p:spPr>
          <a:xfrm>
            <a:off x="2635621" y="402410"/>
            <a:ext cx="114400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0   </a:t>
            </a:r>
          </a:p>
          <a:p>
            <a:pPr algn="ctr"/>
            <a:r>
              <a:rPr lang="fr-FR" sz="11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0.4%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881A87-7672-8E4D-851F-E9C11800452A}"/>
              </a:ext>
            </a:extLst>
          </p:cNvPr>
          <p:cNvSpPr txBox="1"/>
          <p:nvPr/>
        </p:nvSpPr>
        <p:spPr>
          <a:xfrm>
            <a:off x="197583" y="4201979"/>
            <a:ext cx="15699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4 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1.2%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0BA3706-0202-D14C-B7B9-29648D2046F1}"/>
              </a:ext>
            </a:extLst>
          </p:cNvPr>
          <p:cNvSpPr/>
          <p:nvPr/>
        </p:nvSpPr>
        <p:spPr>
          <a:xfrm rot="1440027" flipV="1">
            <a:off x="280531" y="-353944"/>
            <a:ext cx="3060418" cy="1800349"/>
          </a:xfrm>
          <a:prstGeom prst="arc">
            <a:avLst>
              <a:gd name="adj1" fmla="val 15373970"/>
              <a:gd name="adj2" fmla="val 483945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0A3CD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B6B8EA6-1B02-EA4D-9E2A-2BC1A7649C51}"/>
              </a:ext>
            </a:extLst>
          </p:cNvPr>
          <p:cNvSpPr/>
          <p:nvPr/>
        </p:nvSpPr>
        <p:spPr>
          <a:xfrm rot="21296232" flipH="1">
            <a:off x="868221" y="1096119"/>
            <a:ext cx="1178883" cy="1788698"/>
          </a:xfrm>
          <a:prstGeom prst="arc">
            <a:avLst>
              <a:gd name="adj1" fmla="val 17525627"/>
              <a:gd name="adj2" fmla="val 993740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46FCD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11585E-CDEF-9546-A9D4-077FECE93C82}"/>
              </a:ext>
            </a:extLst>
          </p:cNvPr>
          <p:cNvSpPr txBox="1"/>
          <p:nvPr/>
        </p:nvSpPr>
        <p:spPr>
          <a:xfrm>
            <a:off x="151706" y="2279563"/>
            <a:ext cx="3395619" cy="3528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2400" b="1" dirty="0">
                <a:solidFill>
                  <a:srgbClr val="488A55">
                    <a:alpha val="83137"/>
                  </a:srgbClr>
                </a:solidFill>
                <a:latin typeface="Arial Rounded MT Bold" panose="020F0704030504030204" pitchFamily="34" charset="77"/>
              </a:rPr>
              <a:t>Nombre de vendeurs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17B1B4-15E1-2F4C-A68B-0C450308EE41}"/>
              </a:ext>
            </a:extLst>
          </p:cNvPr>
          <p:cNvSpPr/>
          <p:nvPr/>
        </p:nvSpPr>
        <p:spPr>
          <a:xfrm rot="5972842">
            <a:off x="2588561" y="463929"/>
            <a:ext cx="1687547" cy="4384905"/>
          </a:xfrm>
          <a:prstGeom prst="arc">
            <a:avLst>
              <a:gd name="adj1" fmla="val 252438"/>
              <a:gd name="adj2" fmla="val 4526234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1D9B78-6AD2-3C49-9667-750BD3913DD1}"/>
              </a:ext>
            </a:extLst>
          </p:cNvPr>
          <p:cNvSpPr txBox="1"/>
          <p:nvPr/>
        </p:nvSpPr>
        <p:spPr>
          <a:xfrm>
            <a:off x="3244079" y="3323663"/>
            <a:ext cx="2095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683B6">
                    <a:alpha val="83137"/>
                  </a:srgbClr>
                </a:solidFill>
                <a:latin typeface="Arial Rounded MT Bold" panose="020F0704030504030204" pitchFamily="34" charset="77"/>
              </a:rPr>
              <a:t>Description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31E598-D198-1640-A4B5-64FC8C49C77C}"/>
              </a:ext>
            </a:extLst>
          </p:cNvPr>
          <p:cNvSpPr txBox="1"/>
          <p:nvPr/>
        </p:nvSpPr>
        <p:spPr>
          <a:xfrm>
            <a:off x="4616458" y="5689658"/>
            <a:ext cx="2625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70F4C">
                    <a:alpha val="83137"/>
                  </a:srgbClr>
                </a:solidFill>
                <a:latin typeface="Arial Rounded MT Bold" panose="020F0704030504030204" pitchFamily="34" charset="77"/>
              </a:rPr>
              <a:t>Nombre de commentaires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79837F-0732-5747-AF80-114F5077D9A5}"/>
              </a:ext>
            </a:extLst>
          </p:cNvPr>
          <p:cNvSpPr txBox="1"/>
          <p:nvPr/>
        </p:nvSpPr>
        <p:spPr>
          <a:xfrm>
            <a:off x="5751293" y="2599886"/>
            <a:ext cx="136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B7E29">
                    <a:alpha val="83137"/>
                  </a:srgbClr>
                </a:solidFill>
                <a:latin typeface="Arial Rounded MT Bold" panose="020F0704030504030204" pitchFamily="34" charset="77"/>
              </a:rPr>
              <a:t>Nom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9B5E0C9-21A5-B349-8617-76C8A9CA0CC9}"/>
              </a:ext>
            </a:extLst>
          </p:cNvPr>
          <p:cNvSpPr txBox="1"/>
          <p:nvPr/>
        </p:nvSpPr>
        <p:spPr>
          <a:xfrm>
            <a:off x="2016251" y="5802436"/>
            <a:ext cx="1569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6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7.6%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12CED7D-54D2-1549-88E7-18AF67E5914A}"/>
              </a:ext>
            </a:extLst>
          </p:cNvPr>
          <p:cNvSpPr>
            <a:spLocks noChangeAspect="1"/>
          </p:cNvSpPr>
          <p:nvPr/>
        </p:nvSpPr>
        <p:spPr>
          <a:xfrm>
            <a:off x="9153093" y="2603991"/>
            <a:ext cx="0" cy="0"/>
          </a:xfrm>
          <a:prstGeom prst="ellipse">
            <a:avLst/>
          </a:prstGeom>
          <a:solidFill>
            <a:schemeClr val="bg2">
              <a:lumMod val="50000"/>
              <a:alpha val="7000"/>
            </a:schemeClr>
          </a:solidFill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7B3B511-E2D6-D343-814A-08B4D90B7570}"/>
              </a:ext>
            </a:extLst>
          </p:cNvPr>
          <p:cNvSpPr>
            <a:spLocks noChangeAspect="1"/>
          </p:cNvSpPr>
          <p:nvPr/>
        </p:nvSpPr>
        <p:spPr>
          <a:xfrm>
            <a:off x="8539558" y="159426"/>
            <a:ext cx="2604398" cy="1569463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2A9DA0-3C32-F942-AA6A-7D3D8DC2EDC2}"/>
              </a:ext>
            </a:extLst>
          </p:cNvPr>
          <p:cNvSpPr txBox="1"/>
          <p:nvPr/>
        </p:nvSpPr>
        <p:spPr>
          <a:xfrm>
            <a:off x="8848694" y="384680"/>
            <a:ext cx="1842114" cy="92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 5   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28.8%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BFE6BCD-ECC9-994B-AFCE-CCA1947C7175}"/>
              </a:ext>
            </a:extLst>
          </p:cNvPr>
          <p:cNvSpPr/>
          <p:nvPr/>
        </p:nvSpPr>
        <p:spPr>
          <a:xfrm rot="11842737" flipH="1">
            <a:off x="2519253" y="3320989"/>
            <a:ext cx="1316595" cy="2553928"/>
          </a:xfrm>
          <a:prstGeom prst="arc">
            <a:avLst>
              <a:gd name="adj1" fmla="val 17291338"/>
              <a:gd name="adj2" fmla="val 3791631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7C13A053-E647-B84D-9DC2-00F21AE2ED2C}"/>
              </a:ext>
            </a:extLst>
          </p:cNvPr>
          <p:cNvSpPr/>
          <p:nvPr/>
        </p:nvSpPr>
        <p:spPr>
          <a:xfrm rot="8673769">
            <a:off x="4939312" y="3197071"/>
            <a:ext cx="1683997" cy="3656742"/>
          </a:xfrm>
          <a:prstGeom prst="arc">
            <a:avLst>
              <a:gd name="adj1" fmla="val 21230932"/>
              <a:gd name="adj2" fmla="val 4721805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C033EBC4-5A71-8748-BC1B-5FD736AF4BE7}"/>
              </a:ext>
            </a:extLst>
          </p:cNvPr>
          <p:cNvSpPr/>
          <p:nvPr/>
        </p:nvSpPr>
        <p:spPr>
          <a:xfrm rot="493642">
            <a:off x="5515707" y="2514457"/>
            <a:ext cx="629572" cy="3290964"/>
          </a:xfrm>
          <a:prstGeom prst="arc">
            <a:avLst>
              <a:gd name="adj1" fmla="val 16872204"/>
              <a:gd name="adj2" fmla="val 5043919"/>
            </a:avLst>
          </a:prstGeom>
          <a:ln w="38100">
            <a:solidFill>
              <a:srgbClr val="970F4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6BBDE71E-9628-6D44-8995-5149B25AC91E}"/>
              </a:ext>
            </a:extLst>
          </p:cNvPr>
          <p:cNvSpPr/>
          <p:nvPr/>
        </p:nvSpPr>
        <p:spPr>
          <a:xfrm rot="3774188">
            <a:off x="7845400" y="168662"/>
            <a:ext cx="1023298" cy="3259577"/>
          </a:xfrm>
          <a:prstGeom prst="arc">
            <a:avLst>
              <a:gd name="adj1" fmla="val 17534986"/>
              <a:gd name="adj2" fmla="val 4866549"/>
            </a:avLst>
          </a:prstGeom>
          <a:ln w="38100">
            <a:solidFill>
              <a:srgbClr val="AB902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5CED499-CC14-0040-A3C7-29680D3167D4}"/>
              </a:ext>
            </a:extLst>
          </p:cNvPr>
          <p:cNvSpPr>
            <a:spLocks noChangeAspect="1"/>
          </p:cNvSpPr>
          <p:nvPr/>
        </p:nvSpPr>
        <p:spPr>
          <a:xfrm>
            <a:off x="1078322" y="3261607"/>
            <a:ext cx="775376" cy="30450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5B49D6-D558-154E-848A-CF1C7B181B35}"/>
              </a:ext>
            </a:extLst>
          </p:cNvPr>
          <p:cNvSpPr>
            <a:spLocks noChangeAspect="1"/>
          </p:cNvSpPr>
          <p:nvPr/>
        </p:nvSpPr>
        <p:spPr>
          <a:xfrm>
            <a:off x="1044346" y="3249989"/>
            <a:ext cx="775376" cy="304507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/>
              <p:nvPr/>
            </p:nvSpPr>
            <p:spPr>
              <a:xfrm>
                <a:off x="1223925" y="3234675"/>
                <a:ext cx="7616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2</a:t>
                </a:r>
                <a:r>
                  <a:rPr lang="fr-FR" sz="16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25" y="3234675"/>
                <a:ext cx="761622" cy="276999"/>
              </a:xfrm>
              <a:prstGeom prst="rect">
                <a:avLst/>
              </a:prstGeom>
              <a:blipFill>
                <a:blip r:embed="rId2"/>
                <a:stretch>
                  <a:fillRect l="-1667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Ellipse 74">
            <a:extLst>
              <a:ext uri="{FF2B5EF4-FFF2-40B4-BE49-F238E27FC236}">
                <a16:creationId xmlns:a16="http://schemas.microsoft.com/office/drawing/2014/main" id="{44CFF617-F73D-5140-ABF8-5B2E5B895660}"/>
              </a:ext>
            </a:extLst>
          </p:cNvPr>
          <p:cNvSpPr>
            <a:spLocks noChangeAspect="1"/>
          </p:cNvSpPr>
          <p:nvPr/>
        </p:nvSpPr>
        <p:spPr>
          <a:xfrm>
            <a:off x="2022306" y="3074864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03AC635-314A-0644-8F97-82431902A268}"/>
              </a:ext>
            </a:extLst>
          </p:cNvPr>
          <p:cNvSpPr>
            <a:spLocks noChangeAspect="1"/>
          </p:cNvSpPr>
          <p:nvPr/>
        </p:nvSpPr>
        <p:spPr>
          <a:xfrm>
            <a:off x="2025894" y="3081556"/>
            <a:ext cx="759600" cy="298311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/>
              <p:nvPr/>
            </p:nvSpPr>
            <p:spPr>
              <a:xfrm>
                <a:off x="2182504" y="3054238"/>
                <a:ext cx="528095" cy="282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2 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504" y="3054238"/>
                <a:ext cx="528095" cy="282891"/>
              </a:xfrm>
              <a:prstGeom prst="rect">
                <a:avLst/>
              </a:prstGeom>
              <a:blipFill>
                <a:blip r:embed="rId3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lipse 75">
            <a:extLst>
              <a:ext uri="{FF2B5EF4-FFF2-40B4-BE49-F238E27FC236}">
                <a16:creationId xmlns:a16="http://schemas.microsoft.com/office/drawing/2014/main" id="{82A75FFE-B128-7846-B2B3-FAD3884FA796}"/>
              </a:ext>
            </a:extLst>
          </p:cNvPr>
          <p:cNvSpPr>
            <a:spLocks noChangeAspect="1"/>
          </p:cNvSpPr>
          <p:nvPr/>
        </p:nvSpPr>
        <p:spPr>
          <a:xfrm>
            <a:off x="3326091" y="4403355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90969B7-0C5A-6348-AD4D-F3CC81377189}"/>
              </a:ext>
            </a:extLst>
          </p:cNvPr>
          <p:cNvSpPr>
            <a:spLocks/>
          </p:cNvSpPr>
          <p:nvPr/>
        </p:nvSpPr>
        <p:spPr>
          <a:xfrm>
            <a:off x="2991742" y="4352676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/>
              <p:nvPr/>
            </p:nvSpPr>
            <p:spPr>
              <a:xfrm>
                <a:off x="3140971" y="4424954"/>
                <a:ext cx="109885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1656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971" y="4424954"/>
                <a:ext cx="1098852" cy="215444"/>
              </a:xfrm>
              <a:prstGeom prst="rect">
                <a:avLst/>
              </a:prstGeom>
              <a:blipFill>
                <a:blip r:embed="rId4"/>
                <a:stretch>
                  <a:fillRect l="-1136" t="-23529" b="-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Ellipse 76">
            <a:extLst>
              <a:ext uri="{FF2B5EF4-FFF2-40B4-BE49-F238E27FC236}">
                <a16:creationId xmlns:a16="http://schemas.microsoft.com/office/drawing/2014/main" id="{EAAB9D6F-E9AA-9C40-810E-F5FC43B12935}"/>
              </a:ext>
            </a:extLst>
          </p:cNvPr>
          <p:cNvSpPr>
            <a:spLocks noChangeAspect="1"/>
          </p:cNvSpPr>
          <p:nvPr/>
        </p:nvSpPr>
        <p:spPr>
          <a:xfrm>
            <a:off x="4115714" y="4460883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4F693D2F-7BAC-124F-87E5-FF30DBBBF40F}"/>
              </a:ext>
            </a:extLst>
          </p:cNvPr>
          <p:cNvSpPr>
            <a:spLocks/>
          </p:cNvSpPr>
          <p:nvPr/>
        </p:nvSpPr>
        <p:spPr>
          <a:xfrm>
            <a:off x="4443903" y="4411300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/>
              <p:nvPr/>
            </p:nvSpPr>
            <p:spPr>
              <a:xfrm>
                <a:off x="4537766" y="4432062"/>
                <a:ext cx="991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1656  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766" y="4432062"/>
                <a:ext cx="991389" cy="276999"/>
              </a:xfrm>
              <a:prstGeom prst="rect">
                <a:avLst/>
              </a:prstGeom>
              <a:blipFill>
                <a:blip r:embed="rId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>
            <a:extLst>
              <a:ext uri="{FF2B5EF4-FFF2-40B4-BE49-F238E27FC236}">
                <a16:creationId xmlns:a16="http://schemas.microsoft.com/office/drawing/2014/main" id="{789FA60D-9EDE-9541-89CA-253A0AAC05BB}"/>
              </a:ext>
            </a:extLst>
          </p:cNvPr>
          <p:cNvSpPr>
            <a:spLocks noChangeAspect="1"/>
          </p:cNvSpPr>
          <p:nvPr/>
        </p:nvSpPr>
        <p:spPr>
          <a:xfrm>
            <a:off x="4062113" y="1832437"/>
            <a:ext cx="880324" cy="34572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8A278AC0-386C-0446-B1A9-45A20F05D665}"/>
              </a:ext>
            </a:extLst>
          </p:cNvPr>
          <p:cNvSpPr>
            <a:spLocks noChangeAspect="1"/>
          </p:cNvSpPr>
          <p:nvPr/>
        </p:nvSpPr>
        <p:spPr>
          <a:xfrm rot="21306048">
            <a:off x="7290407" y="1997501"/>
            <a:ext cx="1818037" cy="484677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DEDB699F-0310-9B47-ADAA-2C8C1C7DCB87}"/>
              </a:ext>
            </a:extLst>
          </p:cNvPr>
          <p:cNvSpPr>
            <a:spLocks noChangeAspect="1"/>
          </p:cNvSpPr>
          <p:nvPr/>
        </p:nvSpPr>
        <p:spPr>
          <a:xfrm>
            <a:off x="1420782" y="1438192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AE1C46A-1A04-6441-89AB-6AF5AAA850B7}"/>
              </a:ext>
            </a:extLst>
          </p:cNvPr>
          <p:cNvSpPr>
            <a:spLocks noChangeAspect="1"/>
          </p:cNvSpPr>
          <p:nvPr/>
        </p:nvSpPr>
        <p:spPr>
          <a:xfrm>
            <a:off x="1453931" y="1446401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/>
              <p:nvPr/>
            </p:nvSpPr>
            <p:spPr>
              <a:xfrm>
                <a:off x="1532015" y="1411586"/>
                <a:ext cx="6334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30A3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30A3CD"/>
                    </a:solidFill>
                    <a:latin typeface="Arial Rounded MT Bold" panose="020F0704030504030204" pitchFamily="34" charset="77"/>
                  </a:rPr>
                  <a:t> 1.4</a:t>
                </a:r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2015" y="1411586"/>
                <a:ext cx="633419" cy="276999"/>
              </a:xfrm>
              <a:prstGeom prst="rect">
                <a:avLst/>
              </a:prstGeom>
              <a:blipFill>
                <a:blip r:embed="rId6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Ellipse 80">
            <a:extLst>
              <a:ext uri="{FF2B5EF4-FFF2-40B4-BE49-F238E27FC236}">
                <a16:creationId xmlns:a16="http://schemas.microsoft.com/office/drawing/2014/main" id="{424AB17B-C85B-0F48-80E0-7FA25A9F9BCF}"/>
              </a:ext>
            </a:extLst>
          </p:cNvPr>
          <p:cNvSpPr>
            <a:spLocks noChangeAspect="1"/>
          </p:cNvSpPr>
          <p:nvPr/>
        </p:nvSpPr>
        <p:spPr>
          <a:xfrm>
            <a:off x="493407" y="1485311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ACED699-0D84-E345-81FA-8DFDE8BE7B94}"/>
              </a:ext>
            </a:extLst>
          </p:cNvPr>
          <p:cNvSpPr>
            <a:spLocks noChangeAspect="1"/>
          </p:cNvSpPr>
          <p:nvPr/>
        </p:nvSpPr>
        <p:spPr>
          <a:xfrm>
            <a:off x="463886" y="1491434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FBFC17-8514-0D4F-A9F8-3B7E9B66A674}"/>
                  </a:ext>
                </a:extLst>
              </p:cNvPr>
              <p:cNvSpPr txBox="1"/>
              <p:nvPr/>
            </p:nvSpPr>
            <p:spPr>
              <a:xfrm>
                <a:off x="559553" y="1485779"/>
                <a:ext cx="5588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b="1" i="1" smtClean="0">
                        <a:solidFill>
                          <a:srgbClr val="30A3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:r>
                  <a:rPr lang="fr-FR" sz="1400" b="1" dirty="0">
                    <a:solidFill>
                      <a:srgbClr val="30A3CD"/>
                    </a:solidFill>
                    <a:latin typeface="Arial Rounded MT Bold" panose="020F0704030504030204" pitchFamily="34" charset="77"/>
                  </a:rPr>
                  <a:t>1.4</a:t>
                </a:r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FBFC17-8514-0D4F-A9F8-3B7E9B66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3" y="1485779"/>
                <a:ext cx="558857" cy="276999"/>
              </a:xfrm>
              <a:prstGeom prst="rect">
                <a:avLst/>
              </a:prstGeom>
              <a:blipFill>
                <a:blip r:embed="rId7"/>
                <a:stretch>
                  <a:fillRect l="-2222" r="-17778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Ellipse 81">
            <a:extLst>
              <a:ext uri="{FF2B5EF4-FFF2-40B4-BE49-F238E27FC236}">
                <a16:creationId xmlns:a16="http://schemas.microsoft.com/office/drawing/2014/main" id="{1C16E317-0D4C-E941-A32A-8AB9E0922752}"/>
              </a:ext>
            </a:extLst>
          </p:cNvPr>
          <p:cNvSpPr>
            <a:spLocks noChangeAspect="1"/>
          </p:cNvSpPr>
          <p:nvPr/>
        </p:nvSpPr>
        <p:spPr>
          <a:xfrm>
            <a:off x="6076459" y="3586483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19307E7-F5A1-EB4F-8430-B2CC59A2EF53}"/>
              </a:ext>
            </a:extLst>
          </p:cNvPr>
          <p:cNvSpPr>
            <a:spLocks noChangeAspect="1"/>
          </p:cNvSpPr>
          <p:nvPr/>
        </p:nvSpPr>
        <p:spPr>
          <a:xfrm>
            <a:off x="6006214" y="5169584"/>
            <a:ext cx="720000" cy="282760"/>
          </a:xfrm>
          <a:prstGeom prst="ellipse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233E2D-0F80-9D44-8735-BD1596AFAA4C}"/>
                  </a:ext>
                </a:extLst>
              </p:cNvPr>
              <p:cNvSpPr txBox="1"/>
              <p:nvPr/>
            </p:nvSpPr>
            <p:spPr>
              <a:xfrm>
                <a:off x="6128976" y="5157561"/>
                <a:ext cx="5597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970F4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970F4C"/>
                    </a:solidFill>
                    <a:latin typeface="Arial Rounded MT Bold" panose="020F0704030504030204" pitchFamily="34" charset="77"/>
                  </a:rPr>
                  <a:t> 0.5</a:t>
                </a:r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233E2D-0F80-9D44-8735-BD1596AFA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76" y="5157561"/>
                <a:ext cx="559783" cy="276999"/>
              </a:xfrm>
              <a:prstGeom prst="rect">
                <a:avLst/>
              </a:prstGeom>
              <a:blipFill>
                <a:blip r:embed="rId8"/>
                <a:stretch>
                  <a:fillRect l="-2222" r="-6667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Ellipse 66">
            <a:extLst>
              <a:ext uri="{FF2B5EF4-FFF2-40B4-BE49-F238E27FC236}">
                <a16:creationId xmlns:a16="http://schemas.microsoft.com/office/drawing/2014/main" id="{65F89AF2-78F8-7A4C-B379-4F47C5F1952A}"/>
              </a:ext>
            </a:extLst>
          </p:cNvPr>
          <p:cNvSpPr>
            <a:spLocks noChangeAspect="1"/>
          </p:cNvSpPr>
          <p:nvPr/>
        </p:nvSpPr>
        <p:spPr>
          <a:xfrm rot="24732">
            <a:off x="5631646" y="3585252"/>
            <a:ext cx="720000" cy="282760"/>
          </a:xfrm>
          <a:prstGeom prst="ellipse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F5C57A6-80FD-B44C-858D-6603DDFFBCD6}"/>
                  </a:ext>
                </a:extLst>
              </p:cNvPr>
              <p:cNvSpPr txBox="1"/>
              <p:nvPr/>
            </p:nvSpPr>
            <p:spPr>
              <a:xfrm rot="24732">
                <a:off x="5747846" y="3623649"/>
                <a:ext cx="5996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>
                        <a:solidFill>
                          <a:srgbClr val="970F4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970F4C"/>
                    </a:solidFill>
                    <a:latin typeface="Arial Rounded MT Bold" panose="020F0704030504030204" pitchFamily="34" charset="77"/>
                  </a:rPr>
                  <a:t> 0.5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F5C57A6-80FD-B44C-858D-6603DDFFB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32">
                <a:off x="5747846" y="3623649"/>
                <a:ext cx="599640" cy="215444"/>
              </a:xfrm>
              <a:prstGeom prst="rect">
                <a:avLst/>
              </a:prstGeom>
              <a:blipFill>
                <a:blip r:embed="rId9"/>
                <a:stretch>
                  <a:fillRect l="-10417" t="-29412" b="-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E5F1F20A-A70E-364E-8A6D-F1FA6504DC96}"/>
              </a:ext>
            </a:extLst>
          </p:cNvPr>
          <p:cNvSpPr/>
          <p:nvPr/>
        </p:nvSpPr>
        <p:spPr>
          <a:xfrm>
            <a:off x="5773945" y="2240071"/>
            <a:ext cx="1421915" cy="382037"/>
          </a:xfrm>
          <a:prstGeom prst="roundRect">
            <a:avLst/>
          </a:prstGeom>
          <a:solidFill>
            <a:srgbClr val="B0B22B">
              <a:alpha val="18824"/>
            </a:srgbClr>
          </a:solidFill>
          <a:ln w="38100">
            <a:solidFill>
              <a:srgbClr val="B0B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BC8C0524-684D-164C-BAC9-0A8054070507}"/>
              </a:ext>
            </a:extLst>
          </p:cNvPr>
          <p:cNvSpPr txBox="1"/>
          <p:nvPr/>
        </p:nvSpPr>
        <p:spPr>
          <a:xfrm>
            <a:off x="5789326" y="2200256"/>
            <a:ext cx="136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B0B22B">
                    <a:alpha val="83137"/>
                  </a:srgbClr>
                </a:solidFill>
                <a:latin typeface="Arial Rounded MT Bold" panose="020F0704030504030204" pitchFamily="34" charset="77"/>
              </a:rPr>
              <a:t>Photos</a:t>
            </a:r>
          </a:p>
        </p:txBody>
      </p:sp>
      <p:sp>
        <p:nvSpPr>
          <p:cNvPr id="88" name="Ellipse 87">
            <a:extLst>
              <a:ext uri="{FF2B5EF4-FFF2-40B4-BE49-F238E27FC236}">
                <a16:creationId xmlns:a16="http://schemas.microsoft.com/office/drawing/2014/main" id="{F852B108-D775-1649-BFAC-E17F77302246}"/>
              </a:ext>
            </a:extLst>
          </p:cNvPr>
          <p:cNvSpPr>
            <a:spLocks noChangeAspect="1"/>
          </p:cNvSpPr>
          <p:nvPr/>
        </p:nvSpPr>
        <p:spPr>
          <a:xfrm>
            <a:off x="6858100" y="747945"/>
            <a:ext cx="1637054" cy="986521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90" name="ZoneTexte 89">
            <a:extLst>
              <a:ext uri="{FF2B5EF4-FFF2-40B4-BE49-F238E27FC236}">
                <a16:creationId xmlns:a16="http://schemas.microsoft.com/office/drawing/2014/main" id="{366227EA-B3D9-1643-90DE-577103EFF483}"/>
              </a:ext>
            </a:extLst>
          </p:cNvPr>
          <p:cNvSpPr txBox="1"/>
          <p:nvPr/>
        </p:nvSpPr>
        <p:spPr>
          <a:xfrm>
            <a:off x="6891645" y="922334"/>
            <a:ext cx="1569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8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9.1%</a:t>
            </a:r>
          </a:p>
        </p:txBody>
      </p:sp>
      <p:sp>
        <p:nvSpPr>
          <p:cNvPr id="91" name="Ellipse 90">
            <a:extLst>
              <a:ext uri="{FF2B5EF4-FFF2-40B4-BE49-F238E27FC236}">
                <a16:creationId xmlns:a16="http://schemas.microsoft.com/office/drawing/2014/main" id="{BD4712A9-FD80-D14A-9128-D94C69E0AFC9}"/>
              </a:ext>
            </a:extLst>
          </p:cNvPr>
          <p:cNvSpPr>
            <a:spLocks noChangeAspect="1"/>
          </p:cNvSpPr>
          <p:nvPr/>
        </p:nvSpPr>
        <p:spPr>
          <a:xfrm>
            <a:off x="9412395" y="1739586"/>
            <a:ext cx="2192988" cy="1321539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CCCB542C-8A31-0E4B-8AA5-17A3F5CD945D}"/>
              </a:ext>
            </a:extLst>
          </p:cNvPr>
          <p:cNvSpPr txBox="1"/>
          <p:nvPr/>
        </p:nvSpPr>
        <p:spPr>
          <a:xfrm>
            <a:off x="9502374" y="2016767"/>
            <a:ext cx="2103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1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9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15.1%</a:t>
            </a:r>
          </a:p>
        </p:txBody>
      </p:sp>
      <p:sp>
        <p:nvSpPr>
          <p:cNvPr id="93" name="Ellipse 92">
            <a:extLst>
              <a:ext uri="{FF2B5EF4-FFF2-40B4-BE49-F238E27FC236}">
                <a16:creationId xmlns:a16="http://schemas.microsoft.com/office/drawing/2014/main" id="{79252E36-8F26-A74C-8FCA-5E160C5A1D01}"/>
              </a:ext>
            </a:extLst>
          </p:cNvPr>
          <p:cNvSpPr>
            <a:spLocks noChangeAspect="1"/>
          </p:cNvSpPr>
          <p:nvPr/>
        </p:nvSpPr>
        <p:spPr>
          <a:xfrm rot="24732">
            <a:off x="6209534" y="1686463"/>
            <a:ext cx="720000" cy="282760"/>
          </a:xfrm>
          <a:prstGeom prst="ellipse">
            <a:avLst/>
          </a:prstGeom>
          <a:solidFill>
            <a:srgbClr val="B0B22B">
              <a:alpha val="19000"/>
            </a:srgbClr>
          </a:solidFill>
          <a:ln w="38100">
            <a:solidFill>
              <a:srgbClr val="B0B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9610D5DC-671E-DA42-B9D4-F7746030FE72}"/>
                  </a:ext>
                </a:extLst>
              </p:cNvPr>
              <p:cNvSpPr txBox="1"/>
              <p:nvPr/>
            </p:nvSpPr>
            <p:spPr>
              <a:xfrm rot="24732">
                <a:off x="6325734" y="1724860"/>
                <a:ext cx="5996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0B22B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3.3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94" name="ZoneTexte 93">
                <a:extLst>
                  <a:ext uri="{FF2B5EF4-FFF2-40B4-BE49-F238E27FC236}">
                    <a16:creationId xmlns:a16="http://schemas.microsoft.com/office/drawing/2014/main" id="{9610D5DC-671E-DA42-B9D4-F7746030FE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32">
                <a:off x="6325734" y="1724860"/>
                <a:ext cx="599640" cy="215444"/>
              </a:xfrm>
              <a:prstGeom prst="rect">
                <a:avLst/>
              </a:prstGeom>
              <a:blipFill>
                <a:blip r:embed="rId10"/>
                <a:stretch>
                  <a:fillRect l="-10417" t="-22222" b="-4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Ellipse 94">
            <a:extLst>
              <a:ext uri="{FF2B5EF4-FFF2-40B4-BE49-F238E27FC236}">
                <a16:creationId xmlns:a16="http://schemas.microsoft.com/office/drawing/2014/main" id="{95A09DA2-2EA9-7D49-9A74-A2B077C15729}"/>
              </a:ext>
            </a:extLst>
          </p:cNvPr>
          <p:cNvSpPr>
            <a:spLocks noChangeAspect="1"/>
          </p:cNvSpPr>
          <p:nvPr/>
        </p:nvSpPr>
        <p:spPr>
          <a:xfrm rot="24732">
            <a:off x="7529396" y="1979715"/>
            <a:ext cx="1682945" cy="550227"/>
          </a:xfrm>
          <a:prstGeom prst="ellipse">
            <a:avLst/>
          </a:prstGeom>
          <a:solidFill>
            <a:srgbClr val="AB9020">
              <a:alpha val="19000"/>
            </a:srgbClr>
          </a:solidFill>
          <a:ln w="38100">
            <a:solidFill>
              <a:srgbClr val="AB9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97" name="Ellipse 96">
            <a:extLst>
              <a:ext uri="{FF2B5EF4-FFF2-40B4-BE49-F238E27FC236}">
                <a16:creationId xmlns:a16="http://schemas.microsoft.com/office/drawing/2014/main" id="{EE72CE8F-9896-F245-9A89-A519281E4C92}"/>
              </a:ext>
            </a:extLst>
          </p:cNvPr>
          <p:cNvSpPr>
            <a:spLocks noChangeAspect="1"/>
          </p:cNvSpPr>
          <p:nvPr/>
        </p:nvSpPr>
        <p:spPr>
          <a:xfrm rot="24732">
            <a:off x="7775710" y="2668364"/>
            <a:ext cx="720000" cy="282760"/>
          </a:xfrm>
          <a:prstGeom prst="ellipse">
            <a:avLst/>
          </a:prstGeom>
          <a:solidFill>
            <a:srgbClr val="B27D1A">
              <a:alpha val="19000"/>
            </a:srgbClr>
          </a:solidFill>
          <a:ln w="38100">
            <a:solidFill>
              <a:srgbClr val="B2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8C1798BD-CBFC-EF42-A582-367E0BCA85ED}"/>
                  </a:ext>
                </a:extLst>
              </p:cNvPr>
              <p:cNvSpPr txBox="1"/>
              <p:nvPr/>
            </p:nvSpPr>
            <p:spPr>
              <a:xfrm rot="24732">
                <a:off x="7928415" y="2698287"/>
                <a:ext cx="5996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B27D1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45 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98" name="ZoneTexte 97">
                <a:extLst>
                  <a:ext uri="{FF2B5EF4-FFF2-40B4-BE49-F238E27FC236}">
                    <a16:creationId xmlns:a16="http://schemas.microsoft.com/office/drawing/2014/main" id="{8C1798BD-CBFC-EF42-A582-367E0BCA8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32">
                <a:off x="7928415" y="2698287"/>
                <a:ext cx="599640" cy="215444"/>
              </a:xfrm>
              <a:prstGeom prst="rect">
                <a:avLst/>
              </a:prstGeom>
              <a:blipFill>
                <a:blip r:embed="rId11"/>
                <a:stretch>
                  <a:fillRect l="-10417" t="-29412" b="-529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A034D043-844D-7947-B395-0A9A8D3669D6}"/>
                  </a:ext>
                </a:extLst>
              </p:cNvPr>
              <p:cNvSpPr txBox="1"/>
              <p:nvPr/>
            </p:nvSpPr>
            <p:spPr>
              <a:xfrm>
                <a:off x="7589527" y="1976421"/>
                <a:ext cx="1549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Photo </a:t>
                </a:r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0B22B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3.4</a:t>
                </a:r>
              </a:p>
              <a:p>
                <a:pPr algn="ctr"/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Nom </a:t>
                </a:r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27D1A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45 mots</a:t>
                </a:r>
              </a:p>
            </p:txBody>
          </p:sp>
        </mc:Choice>
        <mc:Fallback xmlns=""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A034D043-844D-7947-B395-0A9A8D3669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9527" y="1976421"/>
                <a:ext cx="1549097" cy="523220"/>
              </a:xfrm>
              <a:prstGeom prst="rect">
                <a:avLst/>
              </a:prstGeom>
              <a:blipFill>
                <a:blip r:embed="rId12"/>
                <a:stretch>
                  <a:fillRect t="-4878" b="-1219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Rectangle : coins arrondis 103">
            <a:extLst>
              <a:ext uri="{FF2B5EF4-FFF2-40B4-BE49-F238E27FC236}">
                <a16:creationId xmlns:a16="http://schemas.microsoft.com/office/drawing/2014/main" id="{1AF931B9-DEAD-9343-89F4-50320E602C62}"/>
              </a:ext>
            </a:extLst>
          </p:cNvPr>
          <p:cNvSpPr/>
          <p:nvPr/>
        </p:nvSpPr>
        <p:spPr>
          <a:xfrm>
            <a:off x="7323730" y="5070318"/>
            <a:ext cx="1421915" cy="382037"/>
          </a:xfrm>
          <a:prstGeom prst="roundRect">
            <a:avLst/>
          </a:prstGeom>
          <a:solidFill>
            <a:srgbClr val="AB7E29">
              <a:alpha val="19000"/>
            </a:srgbClr>
          </a:solidFill>
          <a:ln w="38100">
            <a:solidFill>
              <a:srgbClr val="AB7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1FF12B9E-E8B4-3F4B-886C-F876AB8328C4}"/>
              </a:ext>
            </a:extLst>
          </p:cNvPr>
          <p:cNvSpPr txBox="1"/>
          <p:nvPr/>
        </p:nvSpPr>
        <p:spPr>
          <a:xfrm>
            <a:off x="7307916" y="5011915"/>
            <a:ext cx="136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B7E29">
                    <a:alpha val="83137"/>
                  </a:srgbClr>
                </a:solidFill>
                <a:latin typeface="Arial Rounded MT Bold" panose="020F0704030504030204" pitchFamily="34" charset="77"/>
              </a:rPr>
              <a:t>Nom</a:t>
            </a: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1E56F646-2445-8D4D-B5D1-A5FF6095B0B8}"/>
              </a:ext>
            </a:extLst>
          </p:cNvPr>
          <p:cNvSpPr txBox="1"/>
          <p:nvPr/>
        </p:nvSpPr>
        <p:spPr>
          <a:xfrm>
            <a:off x="10058585" y="3559395"/>
            <a:ext cx="1693087" cy="928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 2</a:t>
            </a: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20.2%</a:t>
            </a:r>
          </a:p>
        </p:txBody>
      </p:sp>
      <p:sp>
        <p:nvSpPr>
          <p:cNvPr id="109" name="Rectangle : coins arrondis 108">
            <a:extLst>
              <a:ext uri="{FF2B5EF4-FFF2-40B4-BE49-F238E27FC236}">
                <a16:creationId xmlns:a16="http://schemas.microsoft.com/office/drawing/2014/main" id="{54525F16-3406-ED4A-8FCE-739EE2CECBD9}"/>
              </a:ext>
            </a:extLst>
          </p:cNvPr>
          <p:cNvSpPr/>
          <p:nvPr/>
        </p:nvSpPr>
        <p:spPr>
          <a:xfrm>
            <a:off x="7330568" y="4652100"/>
            <a:ext cx="1421915" cy="382037"/>
          </a:xfrm>
          <a:prstGeom prst="roundRect">
            <a:avLst/>
          </a:prstGeom>
          <a:solidFill>
            <a:srgbClr val="B0B22B">
              <a:alpha val="18824"/>
            </a:srgbClr>
          </a:solidFill>
          <a:ln w="38100">
            <a:solidFill>
              <a:srgbClr val="B0B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3362F1B0-A3E2-2F4D-9417-DAF3D1DDD082}"/>
              </a:ext>
            </a:extLst>
          </p:cNvPr>
          <p:cNvSpPr txBox="1"/>
          <p:nvPr/>
        </p:nvSpPr>
        <p:spPr>
          <a:xfrm>
            <a:off x="7345949" y="4612285"/>
            <a:ext cx="1366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B0B22B">
                    <a:alpha val="83137"/>
                  </a:srgbClr>
                </a:solidFill>
                <a:latin typeface="Arial Rounded MT Bold" panose="020F0704030504030204" pitchFamily="34" charset="77"/>
              </a:rPr>
              <a:t>Photos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F78F3A62-8802-E243-BF49-0EDF42D99FAD}"/>
              </a:ext>
            </a:extLst>
          </p:cNvPr>
          <p:cNvSpPr txBox="1"/>
          <p:nvPr/>
        </p:nvSpPr>
        <p:spPr>
          <a:xfrm>
            <a:off x="8009490" y="3518864"/>
            <a:ext cx="1569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3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6.5%</a:t>
            </a:r>
          </a:p>
        </p:txBody>
      </p:sp>
      <p:sp>
        <p:nvSpPr>
          <p:cNvPr id="113" name="Ellipse 112">
            <a:extLst>
              <a:ext uri="{FF2B5EF4-FFF2-40B4-BE49-F238E27FC236}">
                <a16:creationId xmlns:a16="http://schemas.microsoft.com/office/drawing/2014/main" id="{2E9E00CE-F471-0344-879C-AB54CFE5D6A2}"/>
              </a:ext>
            </a:extLst>
          </p:cNvPr>
          <p:cNvSpPr>
            <a:spLocks noChangeAspect="1"/>
          </p:cNvSpPr>
          <p:nvPr/>
        </p:nvSpPr>
        <p:spPr>
          <a:xfrm>
            <a:off x="9282842" y="5470856"/>
            <a:ext cx="1924672" cy="1159846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9F5E2305-9B94-6C4B-9C39-8E73A1B2E9B8}"/>
              </a:ext>
            </a:extLst>
          </p:cNvPr>
          <p:cNvSpPr txBox="1"/>
          <p:nvPr/>
        </p:nvSpPr>
        <p:spPr>
          <a:xfrm>
            <a:off x="9239727" y="5681447"/>
            <a:ext cx="2103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7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9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11.2%</a:t>
            </a:r>
          </a:p>
        </p:txBody>
      </p:sp>
      <p:sp>
        <p:nvSpPr>
          <p:cNvPr id="115" name="Ellipse 114">
            <a:extLst>
              <a:ext uri="{FF2B5EF4-FFF2-40B4-BE49-F238E27FC236}">
                <a16:creationId xmlns:a16="http://schemas.microsoft.com/office/drawing/2014/main" id="{0AFF57FC-EE7B-2E41-83A2-FDE3D8997FBB}"/>
              </a:ext>
            </a:extLst>
          </p:cNvPr>
          <p:cNvSpPr>
            <a:spLocks noChangeAspect="1"/>
          </p:cNvSpPr>
          <p:nvPr/>
        </p:nvSpPr>
        <p:spPr>
          <a:xfrm rot="24732">
            <a:off x="7198712" y="3964613"/>
            <a:ext cx="720000" cy="282760"/>
          </a:xfrm>
          <a:prstGeom prst="ellipse">
            <a:avLst/>
          </a:prstGeom>
          <a:solidFill>
            <a:srgbClr val="B0B22B">
              <a:alpha val="19000"/>
            </a:srgbClr>
          </a:solidFill>
          <a:ln w="38100">
            <a:solidFill>
              <a:srgbClr val="B0B2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71505C65-CC73-3242-9179-FF0D351C7DF0}"/>
                  </a:ext>
                </a:extLst>
              </p:cNvPr>
              <p:cNvSpPr txBox="1"/>
              <p:nvPr/>
            </p:nvSpPr>
            <p:spPr>
              <a:xfrm rot="24732">
                <a:off x="7314912" y="4003010"/>
                <a:ext cx="5996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0B22B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3.3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116" name="ZoneTexte 115">
                <a:extLst>
                  <a:ext uri="{FF2B5EF4-FFF2-40B4-BE49-F238E27FC236}">
                    <a16:creationId xmlns:a16="http://schemas.microsoft.com/office/drawing/2014/main" id="{71505C65-CC73-3242-9179-FF0D351C7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32">
                <a:off x="7314912" y="4003010"/>
                <a:ext cx="599640" cy="215444"/>
              </a:xfrm>
              <a:prstGeom prst="rect">
                <a:avLst/>
              </a:prstGeom>
              <a:blipFill>
                <a:blip r:embed="rId13"/>
                <a:stretch>
                  <a:fillRect l="-10417" t="-22222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Ellipse 116">
            <a:extLst>
              <a:ext uri="{FF2B5EF4-FFF2-40B4-BE49-F238E27FC236}">
                <a16:creationId xmlns:a16="http://schemas.microsoft.com/office/drawing/2014/main" id="{8B791E0B-F117-1C42-AE38-699B5B4EF836}"/>
              </a:ext>
            </a:extLst>
          </p:cNvPr>
          <p:cNvSpPr>
            <a:spLocks noChangeAspect="1"/>
          </p:cNvSpPr>
          <p:nvPr/>
        </p:nvSpPr>
        <p:spPr>
          <a:xfrm rot="24732">
            <a:off x="8861119" y="4803755"/>
            <a:ext cx="1682945" cy="550227"/>
          </a:xfrm>
          <a:prstGeom prst="ellipse">
            <a:avLst/>
          </a:prstGeom>
          <a:solidFill>
            <a:srgbClr val="AB9020">
              <a:alpha val="19000"/>
            </a:srgbClr>
          </a:solidFill>
          <a:ln w="38100">
            <a:solidFill>
              <a:srgbClr val="AB9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18" name="Ellipse 117">
            <a:extLst>
              <a:ext uri="{FF2B5EF4-FFF2-40B4-BE49-F238E27FC236}">
                <a16:creationId xmlns:a16="http://schemas.microsoft.com/office/drawing/2014/main" id="{F682C7EF-3274-2F4B-B324-B3C321868521}"/>
              </a:ext>
            </a:extLst>
          </p:cNvPr>
          <p:cNvSpPr>
            <a:spLocks noChangeAspect="1"/>
          </p:cNvSpPr>
          <p:nvPr/>
        </p:nvSpPr>
        <p:spPr>
          <a:xfrm rot="24732">
            <a:off x="7699662" y="5833966"/>
            <a:ext cx="720000" cy="282760"/>
          </a:xfrm>
          <a:prstGeom prst="ellipse">
            <a:avLst/>
          </a:prstGeom>
          <a:solidFill>
            <a:srgbClr val="B27D1A">
              <a:alpha val="19000"/>
            </a:srgbClr>
          </a:solidFill>
          <a:ln w="38100">
            <a:solidFill>
              <a:srgbClr val="B27D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1FC28EB9-0BA7-AE4E-A1B2-25B4B024F7F5}"/>
                  </a:ext>
                </a:extLst>
              </p:cNvPr>
              <p:cNvSpPr txBox="1"/>
              <p:nvPr/>
            </p:nvSpPr>
            <p:spPr>
              <a:xfrm rot="24732">
                <a:off x="7852367" y="5863889"/>
                <a:ext cx="59964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B27D1A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45 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119" name="ZoneTexte 118">
                <a:extLst>
                  <a:ext uri="{FF2B5EF4-FFF2-40B4-BE49-F238E27FC236}">
                    <a16:creationId xmlns:a16="http://schemas.microsoft.com/office/drawing/2014/main" id="{1FC28EB9-0BA7-AE4E-A1B2-25B4B024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732">
                <a:off x="7852367" y="5863889"/>
                <a:ext cx="599640" cy="215444"/>
              </a:xfrm>
              <a:prstGeom prst="rect">
                <a:avLst/>
              </a:prstGeom>
              <a:blipFill>
                <a:blip r:embed="rId14"/>
                <a:stretch>
                  <a:fillRect l="-10417" t="-27778" b="-4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007261C5-5A87-5047-A54B-305400FC3B96}"/>
                  </a:ext>
                </a:extLst>
              </p:cNvPr>
              <p:cNvSpPr txBox="1"/>
              <p:nvPr/>
            </p:nvSpPr>
            <p:spPr>
              <a:xfrm>
                <a:off x="8921250" y="4800461"/>
                <a:ext cx="154909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Photo </a:t>
                </a:r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0B22B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B0B22B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3.2</a:t>
                </a:r>
              </a:p>
              <a:p>
                <a:pPr algn="ctr"/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Nom </a:t>
                </a:r>
                <a14:m>
                  <m:oMath xmlns:m="http://schemas.openxmlformats.org/officeDocument/2006/math">
                    <m:r>
                      <a:rPr lang="fr-FR" sz="1400" b="1" i="1" dirty="0" smtClean="0">
                        <a:solidFill>
                          <a:srgbClr val="B27D1A">
                            <a:alpha val="83137"/>
                          </a:srgb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B27D1A">
                        <a:alpha val="83137"/>
                      </a:srgbClr>
                    </a:solidFill>
                    <a:latin typeface="Arial Rounded MT Bold" panose="020F0704030504030204" pitchFamily="34" charset="77"/>
                  </a:rPr>
                  <a:t> 45 mots</a:t>
                </a:r>
              </a:p>
            </p:txBody>
          </p:sp>
        </mc:Choice>
        <mc:Fallback xmlns="">
          <p:sp>
            <p:nvSpPr>
              <p:cNvPr id="120" name="ZoneTexte 119">
                <a:extLst>
                  <a:ext uri="{FF2B5EF4-FFF2-40B4-BE49-F238E27FC236}">
                    <a16:creationId xmlns:a16="http://schemas.microsoft.com/office/drawing/2014/main" id="{007261C5-5A87-5047-A54B-305400FC3B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250" y="4800461"/>
                <a:ext cx="1549097" cy="523220"/>
              </a:xfrm>
              <a:prstGeom prst="rect">
                <a:avLst/>
              </a:prstGeom>
              <a:blipFill>
                <a:blip r:embed="rId15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0EA87E-CB96-8943-89E5-830000BB5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353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7789E90-4CAD-1B4D-B647-C8B39F78D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KMeans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avec les features relatives au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contenu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commandes</a:t>
            </a:r>
            <a:endParaRPr lang="en-US" sz="6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5B2DD7-45FE-6B4A-B37C-7F1888C4C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794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1D54A36-F31B-0A48-99D1-63F7D672CE2E}"/>
              </a:ext>
            </a:extLst>
          </p:cNvPr>
          <p:cNvSpPr/>
          <p:nvPr/>
        </p:nvSpPr>
        <p:spPr>
          <a:xfrm>
            <a:off x="3910150" y="3221139"/>
            <a:ext cx="1486011" cy="589073"/>
          </a:xfrm>
          <a:prstGeom prst="roundRect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9E2A4B0-2D43-8745-AF9E-6F38A4FDBC18}"/>
              </a:ext>
            </a:extLst>
          </p:cNvPr>
          <p:cNvSpPr>
            <a:spLocks noChangeAspect="1"/>
          </p:cNvSpPr>
          <p:nvPr/>
        </p:nvSpPr>
        <p:spPr>
          <a:xfrm>
            <a:off x="566674" y="4163406"/>
            <a:ext cx="1377926" cy="830366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383334D-6E67-4042-A0F7-BD43C7347EC1}"/>
              </a:ext>
            </a:extLst>
          </p:cNvPr>
          <p:cNvSpPr/>
          <p:nvPr/>
        </p:nvSpPr>
        <p:spPr>
          <a:xfrm rot="13762410" flipH="1">
            <a:off x="-1337730" y="2002685"/>
            <a:ext cx="2880384" cy="3193290"/>
          </a:xfrm>
          <a:prstGeom prst="arc">
            <a:avLst>
              <a:gd name="adj1" fmla="val 1615855"/>
              <a:gd name="adj2" fmla="val 4708381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0C1A29A-DA03-B149-8E72-A240FECBDEFE}"/>
              </a:ext>
            </a:extLst>
          </p:cNvPr>
          <p:cNvSpPr>
            <a:spLocks noChangeAspect="1"/>
          </p:cNvSpPr>
          <p:nvPr/>
        </p:nvSpPr>
        <p:spPr>
          <a:xfrm>
            <a:off x="7671696" y="2029414"/>
            <a:ext cx="1880946" cy="1133496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94E5F35-1725-4C4B-8BBE-43A8C23A72F9}"/>
              </a:ext>
            </a:extLst>
          </p:cNvPr>
          <p:cNvSpPr>
            <a:spLocks noChangeAspect="1"/>
          </p:cNvSpPr>
          <p:nvPr/>
        </p:nvSpPr>
        <p:spPr>
          <a:xfrm>
            <a:off x="6689131" y="4163406"/>
            <a:ext cx="4025868" cy="2426067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6686C0F-B5FB-F54C-883A-13C10CDEF5F0}"/>
              </a:ext>
            </a:extLst>
          </p:cNvPr>
          <p:cNvSpPr>
            <a:spLocks noChangeAspect="1"/>
          </p:cNvSpPr>
          <p:nvPr/>
        </p:nvSpPr>
        <p:spPr>
          <a:xfrm>
            <a:off x="3656303" y="726155"/>
            <a:ext cx="1378975" cy="830998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2DA6121-6829-AD49-A14F-06882AE301D3}"/>
              </a:ext>
            </a:extLst>
          </p:cNvPr>
          <p:cNvSpPr/>
          <p:nvPr/>
        </p:nvSpPr>
        <p:spPr>
          <a:xfrm>
            <a:off x="251523" y="420526"/>
            <a:ext cx="2120354" cy="838342"/>
          </a:xfrm>
          <a:prstGeom prst="roundRect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F9911F6-7C26-5947-B9F6-1968F58CC9C1}"/>
              </a:ext>
            </a:extLst>
          </p:cNvPr>
          <p:cNvSpPr/>
          <p:nvPr/>
        </p:nvSpPr>
        <p:spPr>
          <a:xfrm>
            <a:off x="621391" y="2226181"/>
            <a:ext cx="3278015" cy="589073"/>
          </a:xfrm>
          <a:prstGeom prst="roundRect">
            <a:avLst/>
          </a:prstGeom>
          <a:solidFill>
            <a:srgbClr val="488A55">
              <a:alpha val="18824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C569C-68D3-E443-AFA2-9885EC6EEC1B}"/>
              </a:ext>
            </a:extLst>
          </p:cNvPr>
          <p:cNvSpPr txBox="1"/>
          <p:nvPr/>
        </p:nvSpPr>
        <p:spPr>
          <a:xfrm>
            <a:off x="348904" y="398204"/>
            <a:ext cx="230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30A3CD">
                    <a:alpha val="78000"/>
                  </a:srgbClr>
                </a:solidFill>
                <a:latin typeface="Arial Rounded MT Bold" panose="020F0704030504030204" pitchFamily="34" charset="77"/>
              </a:rPr>
              <a:t>Nombre de catégories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FC4121-0644-D148-BC35-D73B0C0259BE}"/>
              </a:ext>
            </a:extLst>
          </p:cNvPr>
          <p:cNvSpPr txBox="1"/>
          <p:nvPr/>
        </p:nvSpPr>
        <p:spPr>
          <a:xfrm>
            <a:off x="3606101" y="818760"/>
            <a:ext cx="1569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1   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2%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881A87-7672-8E4D-851F-E9C11800452A}"/>
              </a:ext>
            </a:extLst>
          </p:cNvPr>
          <p:cNvSpPr txBox="1"/>
          <p:nvPr/>
        </p:nvSpPr>
        <p:spPr>
          <a:xfrm>
            <a:off x="526718" y="4267573"/>
            <a:ext cx="15022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3    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4%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0BA3706-0202-D14C-B7B9-29648D2046F1}"/>
              </a:ext>
            </a:extLst>
          </p:cNvPr>
          <p:cNvSpPr/>
          <p:nvPr/>
        </p:nvSpPr>
        <p:spPr>
          <a:xfrm rot="1440027" flipV="1">
            <a:off x="235206" y="-140716"/>
            <a:ext cx="4005679" cy="1778413"/>
          </a:xfrm>
          <a:prstGeom prst="arc">
            <a:avLst>
              <a:gd name="adj1" fmla="val 13982590"/>
              <a:gd name="adj2" fmla="val 24000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0A3CD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B6B8EA6-1B02-EA4D-9E2A-2BC1A7649C51}"/>
              </a:ext>
            </a:extLst>
          </p:cNvPr>
          <p:cNvSpPr/>
          <p:nvPr/>
        </p:nvSpPr>
        <p:spPr>
          <a:xfrm rot="21296232" flipH="1">
            <a:off x="868221" y="1096119"/>
            <a:ext cx="1178883" cy="1788698"/>
          </a:xfrm>
          <a:prstGeom prst="arc">
            <a:avLst>
              <a:gd name="adj1" fmla="val 17525627"/>
              <a:gd name="adj2" fmla="val 993740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46FCD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11585E-CDEF-9546-A9D4-077FECE93C82}"/>
              </a:ext>
            </a:extLst>
          </p:cNvPr>
          <p:cNvSpPr txBox="1"/>
          <p:nvPr/>
        </p:nvSpPr>
        <p:spPr>
          <a:xfrm>
            <a:off x="705591" y="2279391"/>
            <a:ext cx="3193815" cy="51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2400" b="1" dirty="0">
                <a:solidFill>
                  <a:srgbClr val="488A55">
                    <a:alpha val="83137"/>
                  </a:srgbClr>
                </a:solidFill>
                <a:latin typeface="Arial Rounded MT Bold" panose="020F0704030504030204" pitchFamily="34" charset="77"/>
              </a:rPr>
              <a:t>Nombre de produits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17B1B4-15E1-2F4C-A68B-0C450308EE41}"/>
              </a:ext>
            </a:extLst>
          </p:cNvPr>
          <p:cNvSpPr/>
          <p:nvPr/>
        </p:nvSpPr>
        <p:spPr>
          <a:xfrm rot="5972842">
            <a:off x="2588561" y="463929"/>
            <a:ext cx="1687547" cy="4384905"/>
          </a:xfrm>
          <a:prstGeom prst="arc">
            <a:avLst>
              <a:gd name="adj1" fmla="val 19397625"/>
              <a:gd name="adj2" fmla="val 4526234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1D9B78-6AD2-3C49-9667-750BD3913DD1}"/>
              </a:ext>
            </a:extLst>
          </p:cNvPr>
          <p:cNvSpPr txBox="1"/>
          <p:nvPr/>
        </p:nvSpPr>
        <p:spPr>
          <a:xfrm>
            <a:off x="4112500" y="3284064"/>
            <a:ext cx="15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683B6">
                    <a:alpha val="83137"/>
                  </a:srgbClr>
                </a:solidFill>
                <a:latin typeface="Arial Rounded MT Bold" panose="020F0704030504030204" pitchFamily="34" charset="77"/>
              </a:rPr>
              <a:t>Poids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9B5E0C9-21A5-B349-8617-76C8A9CA0CC9}"/>
              </a:ext>
            </a:extLst>
          </p:cNvPr>
          <p:cNvSpPr txBox="1"/>
          <p:nvPr/>
        </p:nvSpPr>
        <p:spPr>
          <a:xfrm>
            <a:off x="6950128" y="4933145"/>
            <a:ext cx="3075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0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84%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AE2E50E-207E-A94C-B837-2CC0F540B457}"/>
              </a:ext>
            </a:extLst>
          </p:cNvPr>
          <p:cNvSpPr txBox="1"/>
          <p:nvPr/>
        </p:nvSpPr>
        <p:spPr>
          <a:xfrm>
            <a:off x="7867610" y="2062674"/>
            <a:ext cx="1710949" cy="91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2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9%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 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12CED7D-54D2-1549-88E7-18AF67E5914A}"/>
              </a:ext>
            </a:extLst>
          </p:cNvPr>
          <p:cNvSpPr>
            <a:spLocks noChangeAspect="1"/>
          </p:cNvSpPr>
          <p:nvPr/>
        </p:nvSpPr>
        <p:spPr>
          <a:xfrm>
            <a:off x="9153093" y="2603991"/>
            <a:ext cx="0" cy="0"/>
          </a:xfrm>
          <a:prstGeom prst="ellipse">
            <a:avLst/>
          </a:prstGeom>
          <a:solidFill>
            <a:schemeClr val="bg2">
              <a:lumMod val="50000"/>
              <a:alpha val="7000"/>
            </a:schemeClr>
          </a:solidFill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BFE6BCD-ECC9-994B-AFCE-CCA1947C7175}"/>
              </a:ext>
            </a:extLst>
          </p:cNvPr>
          <p:cNvSpPr/>
          <p:nvPr/>
        </p:nvSpPr>
        <p:spPr>
          <a:xfrm rot="7383047" flipH="1">
            <a:off x="5253714" y="3191270"/>
            <a:ext cx="1316595" cy="2553928"/>
          </a:xfrm>
          <a:prstGeom prst="arc">
            <a:avLst>
              <a:gd name="adj1" fmla="val 17374154"/>
              <a:gd name="adj2" fmla="val 3791631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7C13A053-E647-B84D-9DC2-00F21AE2ED2C}"/>
              </a:ext>
            </a:extLst>
          </p:cNvPr>
          <p:cNvSpPr/>
          <p:nvPr/>
        </p:nvSpPr>
        <p:spPr>
          <a:xfrm rot="3916673">
            <a:off x="5953841" y="603574"/>
            <a:ext cx="1683997" cy="3656742"/>
          </a:xfrm>
          <a:prstGeom prst="arc">
            <a:avLst>
              <a:gd name="adj1" fmla="val 19068098"/>
              <a:gd name="adj2" fmla="val 4721805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5CED499-CC14-0040-A3C7-29680D3167D4}"/>
              </a:ext>
            </a:extLst>
          </p:cNvPr>
          <p:cNvSpPr>
            <a:spLocks noChangeAspect="1"/>
          </p:cNvSpPr>
          <p:nvPr/>
        </p:nvSpPr>
        <p:spPr>
          <a:xfrm>
            <a:off x="1078322" y="3261607"/>
            <a:ext cx="775376" cy="30450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5B49D6-D558-154E-848A-CF1C7B181B35}"/>
              </a:ext>
            </a:extLst>
          </p:cNvPr>
          <p:cNvSpPr>
            <a:spLocks noChangeAspect="1"/>
          </p:cNvSpPr>
          <p:nvPr/>
        </p:nvSpPr>
        <p:spPr>
          <a:xfrm>
            <a:off x="1044346" y="3249989"/>
            <a:ext cx="775376" cy="304507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/>
              <p:nvPr/>
            </p:nvSpPr>
            <p:spPr>
              <a:xfrm>
                <a:off x="1182978" y="3234675"/>
                <a:ext cx="7616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2.6</a:t>
                </a:r>
                <a:r>
                  <a:rPr lang="fr-FR" sz="16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2978" y="3234675"/>
                <a:ext cx="761622" cy="276999"/>
              </a:xfrm>
              <a:prstGeom prst="rect">
                <a:avLst/>
              </a:prstGeom>
              <a:blipFill>
                <a:blip r:embed="rId11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Ellipse 74">
            <a:extLst>
              <a:ext uri="{FF2B5EF4-FFF2-40B4-BE49-F238E27FC236}">
                <a16:creationId xmlns:a16="http://schemas.microsoft.com/office/drawing/2014/main" id="{44CFF617-F73D-5140-ABF8-5B2E5B895660}"/>
              </a:ext>
            </a:extLst>
          </p:cNvPr>
          <p:cNvSpPr>
            <a:spLocks noChangeAspect="1"/>
          </p:cNvSpPr>
          <p:nvPr/>
        </p:nvSpPr>
        <p:spPr>
          <a:xfrm>
            <a:off x="2022306" y="3074864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03AC635-314A-0644-8F97-82431902A268}"/>
              </a:ext>
            </a:extLst>
          </p:cNvPr>
          <p:cNvSpPr>
            <a:spLocks noChangeAspect="1"/>
          </p:cNvSpPr>
          <p:nvPr/>
        </p:nvSpPr>
        <p:spPr>
          <a:xfrm>
            <a:off x="2025894" y="3081556"/>
            <a:ext cx="759600" cy="298311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/>
              <p:nvPr/>
            </p:nvSpPr>
            <p:spPr>
              <a:xfrm>
                <a:off x="2133712" y="3066508"/>
                <a:ext cx="1018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2.6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12" y="3066508"/>
                <a:ext cx="1018518" cy="276999"/>
              </a:xfrm>
              <a:prstGeom prst="rect">
                <a:avLst/>
              </a:prstGeom>
              <a:blipFill>
                <a:blip r:embed="rId12"/>
                <a:stretch>
                  <a:fillRect l="-1250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lipse 75">
            <a:extLst>
              <a:ext uri="{FF2B5EF4-FFF2-40B4-BE49-F238E27FC236}">
                <a16:creationId xmlns:a16="http://schemas.microsoft.com/office/drawing/2014/main" id="{82A75FFE-B128-7846-B2B3-FAD3884FA796}"/>
              </a:ext>
            </a:extLst>
          </p:cNvPr>
          <p:cNvSpPr>
            <a:spLocks noChangeAspect="1"/>
          </p:cNvSpPr>
          <p:nvPr/>
        </p:nvSpPr>
        <p:spPr>
          <a:xfrm>
            <a:off x="5945139" y="3891842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90969B7-0C5A-6348-AD4D-F3CC81377189}"/>
              </a:ext>
            </a:extLst>
          </p:cNvPr>
          <p:cNvSpPr>
            <a:spLocks/>
          </p:cNvSpPr>
          <p:nvPr/>
        </p:nvSpPr>
        <p:spPr>
          <a:xfrm>
            <a:off x="5586014" y="3881910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/>
              <p:nvPr/>
            </p:nvSpPr>
            <p:spPr>
              <a:xfrm>
                <a:off x="5734370" y="3952143"/>
                <a:ext cx="789510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6325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370" y="3952143"/>
                <a:ext cx="789510" cy="215444"/>
              </a:xfrm>
              <a:prstGeom prst="rect">
                <a:avLst/>
              </a:prstGeom>
              <a:blipFill>
                <a:blip r:embed="rId13"/>
                <a:stretch>
                  <a:fillRect l="-3175" t="-22222" b="-444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Ellipse 76">
            <a:extLst>
              <a:ext uri="{FF2B5EF4-FFF2-40B4-BE49-F238E27FC236}">
                <a16:creationId xmlns:a16="http://schemas.microsoft.com/office/drawing/2014/main" id="{EAAB9D6F-E9AA-9C40-810E-F5FC43B12935}"/>
              </a:ext>
            </a:extLst>
          </p:cNvPr>
          <p:cNvSpPr>
            <a:spLocks noChangeAspect="1"/>
          </p:cNvSpPr>
          <p:nvPr/>
        </p:nvSpPr>
        <p:spPr>
          <a:xfrm>
            <a:off x="6197620" y="3150363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4F693D2F-7BAC-124F-87E5-FF30DBBBF40F}"/>
              </a:ext>
            </a:extLst>
          </p:cNvPr>
          <p:cNvSpPr>
            <a:spLocks/>
          </p:cNvSpPr>
          <p:nvPr/>
        </p:nvSpPr>
        <p:spPr>
          <a:xfrm>
            <a:off x="5906128" y="3075270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/>
              <p:nvPr/>
            </p:nvSpPr>
            <p:spPr>
              <a:xfrm>
                <a:off x="6074102" y="3081556"/>
                <a:ext cx="991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𝟔𝟑𝟓𝟎</m:t>
                    </m:r>
                  </m:oMath>
                </a14:m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102" y="3081556"/>
                <a:ext cx="991389" cy="276999"/>
              </a:xfrm>
              <a:prstGeom prst="rect">
                <a:avLst/>
              </a:prstGeom>
              <a:blipFill>
                <a:blip r:embed="rId17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>
            <a:extLst>
              <a:ext uri="{FF2B5EF4-FFF2-40B4-BE49-F238E27FC236}">
                <a16:creationId xmlns:a16="http://schemas.microsoft.com/office/drawing/2014/main" id="{789FA60D-9EDE-9541-89CA-253A0AAC05BB}"/>
              </a:ext>
            </a:extLst>
          </p:cNvPr>
          <p:cNvSpPr>
            <a:spLocks noChangeAspect="1"/>
          </p:cNvSpPr>
          <p:nvPr/>
        </p:nvSpPr>
        <p:spPr>
          <a:xfrm>
            <a:off x="6763576" y="1899011"/>
            <a:ext cx="880324" cy="34572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DEDB699F-0310-9B47-ADAA-2C8C1C7DCB87}"/>
              </a:ext>
            </a:extLst>
          </p:cNvPr>
          <p:cNvSpPr>
            <a:spLocks noChangeAspect="1"/>
          </p:cNvSpPr>
          <p:nvPr/>
        </p:nvSpPr>
        <p:spPr>
          <a:xfrm>
            <a:off x="1420782" y="1438192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AE1C46A-1A04-6441-89AB-6AF5AAA850B7}"/>
              </a:ext>
            </a:extLst>
          </p:cNvPr>
          <p:cNvSpPr>
            <a:spLocks noChangeAspect="1"/>
          </p:cNvSpPr>
          <p:nvPr/>
        </p:nvSpPr>
        <p:spPr>
          <a:xfrm>
            <a:off x="1453931" y="1446401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/>
              <p:nvPr/>
            </p:nvSpPr>
            <p:spPr>
              <a:xfrm>
                <a:off x="1631730" y="1405857"/>
                <a:ext cx="6851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30A3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fr-FR" sz="1400" b="1" dirty="0">
                    <a:solidFill>
                      <a:srgbClr val="30A3CD"/>
                    </a:solidFill>
                    <a:latin typeface="Arial Rounded MT Bold" panose="020F0704030504030204" pitchFamily="34" charset="77"/>
                  </a:rPr>
                  <a:t> 2</a:t>
                </a:r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730" y="1405857"/>
                <a:ext cx="685127" cy="276999"/>
              </a:xfrm>
              <a:prstGeom prst="rect">
                <a:avLst/>
              </a:prstGeom>
              <a:blipFill>
                <a:blip r:embed="rId15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Ellipse 80">
            <a:extLst>
              <a:ext uri="{FF2B5EF4-FFF2-40B4-BE49-F238E27FC236}">
                <a16:creationId xmlns:a16="http://schemas.microsoft.com/office/drawing/2014/main" id="{424AB17B-C85B-0F48-80E0-7FA25A9F9BCF}"/>
              </a:ext>
            </a:extLst>
          </p:cNvPr>
          <p:cNvSpPr>
            <a:spLocks noChangeAspect="1"/>
          </p:cNvSpPr>
          <p:nvPr/>
        </p:nvSpPr>
        <p:spPr>
          <a:xfrm>
            <a:off x="493407" y="1485311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ACED699-0D84-E345-81FA-8DFDE8BE7B94}"/>
              </a:ext>
            </a:extLst>
          </p:cNvPr>
          <p:cNvSpPr>
            <a:spLocks noChangeAspect="1"/>
          </p:cNvSpPr>
          <p:nvPr/>
        </p:nvSpPr>
        <p:spPr>
          <a:xfrm>
            <a:off x="463886" y="1491434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FBFC17-8514-0D4F-A9F8-3B7E9B66A674}"/>
                  </a:ext>
                </a:extLst>
              </p:cNvPr>
              <p:cNvSpPr txBox="1"/>
              <p:nvPr/>
            </p:nvSpPr>
            <p:spPr>
              <a:xfrm>
                <a:off x="610547" y="1448847"/>
                <a:ext cx="5588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30A3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30A3CD"/>
                    </a:solidFill>
                    <a:latin typeface="Arial Rounded MT Bold" panose="020F0704030504030204" pitchFamily="34" charset="77"/>
                  </a:rPr>
                  <a:t> 2</a:t>
                </a:r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53FBFC17-8514-0D4F-A9F8-3B7E9B66A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47" y="1448847"/>
                <a:ext cx="558857" cy="276999"/>
              </a:xfrm>
              <a:prstGeom prst="rect">
                <a:avLst/>
              </a:prstGeom>
              <a:blipFill>
                <a:blip r:embed="rId16"/>
                <a:stretch>
                  <a:fillRect l="-2273"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A14028E9-3BCC-BF49-82C1-A355B037BEC9}"/>
              </a:ext>
            </a:extLst>
          </p:cNvPr>
          <p:cNvSpPr txBox="1"/>
          <p:nvPr/>
        </p:nvSpPr>
        <p:spPr>
          <a:xfrm>
            <a:off x="5586014" y="761027"/>
            <a:ext cx="6934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du </a:t>
            </a:r>
            <a:r>
              <a:rPr lang="fr-F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contenu commande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7798F5-0FD7-1046-85D3-1C4B42214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9100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FEC4C6-7EBF-6D4F-B8E0-858E2F9E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</a:t>
            </a:r>
            <a:r>
              <a:rPr lang="en-US" sz="7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7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adopté</a:t>
            </a:r>
            <a:endParaRPr lang="en-US" sz="72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7CA81A0-319C-E04D-B7C8-39AF6543C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430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BD5BD1-EF39-9C4F-A605-8C81F682E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389" y="326571"/>
            <a:ext cx="11226835" cy="510995"/>
          </a:xfrm>
        </p:spPr>
        <p:txBody>
          <a:bodyPr>
            <a:noAutofit/>
          </a:bodyPr>
          <a:lstStyle/>
          <a:p>
            <a:pPr algn="ctr"/>
            <a:r>
              <a:rPr lang="fr-FR" sz="3600" b="1" dirty="0" err="1"/>
              <a:t>Clustering</a:t>
            </a:r>
            <a:r>
              <a:rPr lang="fr-FR" sz="3600" b="1" dirty="0"/>
              <a:t> </a:t>
            </a:r>
            <a:r>
              <a:rPr lang="fr-FR" sz="3600" b="1" dirty="0" err="1"/>
              <a:t>KMeans</a:t>
            </a:r>
            <a:r>
              <a:rPr lang="fr-FR" sz="3600" b="1" dirty="0"/>
              <a:t> avec 6 clusters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EC37D62-5048-064A-9A6E-413F64538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89" y="1307556"/>
            <a:ext cx="7028361" cy="5048794"/>
          </a:xfrm>
        </p:spPr>
        <p:txBody>
          <a:bodyPr>
            <a:normAutofit/>
          </a:bodyPr>
          <a:lstStyle/>
          <a:p>
            <a:r>
              <a:rPr lang="fr-FR" sz="2000" b="1" dirty="0"/>
              <a:t>Avec les </a:t>
            </a:r>
            <a:r>
              <a:rPr lang="fr-FR" sz="2000" b="1" dirty="0" err="1"/>
              <a:t>features</a:t>
            </a:r>
            <a:r>
              <a:rPr lang="fr-FR" sz="2000" b="1" dirty="0"/>
              <a:t> :</a:t>
            </a:r>
          </a:p>
          <a:p>
            <a:pPr lvl="1"/>
            <a:r>
              <a:rPr lang="fr-FR" sz="1600" b="1" dirty="0"/>
              <a:t>R</a:t>
            </a:r>
            <a:r>
              <a:rPr lang="fr-FR" sz="1600" dirty="0"/>
              <a:t> : ancienneté du dernier achat</a:t>
            </a:r>
          </a:p>
          <a:p>
            <a:pPr lvl="1"/>
            <a:r>
              <a:rPr lang="fr-FR" sz="1600" b="1" dirty="0"/>
              <a:t>F</a:t>
            </a:r>
            <a:r>
              <a:rPr lang="fr-FR" sz="1600" dirty="0"/>
              <a:t> : nombre d’achats effectués</a:t>
            </a:r>
          </a:p>
          <a:p>
            <a:pPr lvl="1"/>
            <a:r>
              <a:rPr lang="fr-FR" sz="1600" b="1" dirty="0"/>
              <a:t>M</a:t>
            </a:r>
            <a:r>
              <a:rPr lang="fr-FR" sz="1600" dirty="0"/>
              <a:t> : montant moyen par commande</a:t>
            </a:r>
          </a:p>
          <a:p>
            <a:pPr lvl="1"/>
            <a:r>
              <a:rPr lang="fr-FR" sz="1600" b="1" dirty="0"/>
              <a:t>Voucher</a:t>
            </a:r>
            <a:r>
              <a:rPr lang="fr-FR" sz="1600" dirty="0"/>
              <a:t> : pourcentage du paiement effectué avec des bons d’achat</a:t>
            </a:r>
          </a:p>
          <a:p>
            <a:pPr lvl="1"/>
            <a:r>
              <a:rPr lang="fr-FR" sz="1600" b="1" dirty="0" err="1"/>
              <a:t>Review_score</a:t>
            </a:r>
            <a:r>
              <a:rPr lang="fr-FR" sz="1600" b="1" dirty="0"/>
              <a:t> </a:t>
            </a:r>
            <a:r>
              <a:rPr lang="fr-FR" sz="1600" dirty="0"/>
              <a:t>: note moyenne attribué par le client (mesure la satisfaction du client)</a:t>
            </a:r>
          </a:p>
          <a:p>
            <a:pPr lvl="1"/>
            <a:endParaRPr lang="fr-FR" sz="1200" dirty="0"/>
          </a:p>
          <a:p>
            <a:r>
              <a:rPr lang="fr-FR" sz="2000" b="1" dirty="0"/>
              <a:t>Le coefficient de silhouette </a:t>
            </a:r>
            <a:r>
              <a:rPr lang="fr-FR" sz="2000" dirty="0"/>
              <a:t>obtenu pour ce </a:t>
            </a:r>
            <a:r>
              <a:rPr lang="fr-FR" sz="2000" dirty="0" err="1"/>
              <a:t>clustering</a:t>
            </a:r>
            <a:r>
              <a:rPr lang="fr-FR" sz="2000" dirty="0"/>
              <a:t> est de 0.419.</a:t>
            </a:r>
          </a:p>
          <a:p>
            <a:r>
              <a:rPr lang="fr-FR" sz="2000" dirty="0"/>
              <a:t>Le graphique ci-contre montre la stabilité de cette partition avec le choix de 6 clusters en comparaison avec 3 clusters par exemple.</a:t>
            </a:r>
          </a:p>
          <a:p>
            <a:pPr marL="457200" lvl="1" indent="0">
              <a:buNone/>
            </a:pPr>
            <a:r>
              <a:rPr lang="fr-FR" sz="1600" dirty="0"/>
              <a:t>Le </a:t>
            </a:r>
            <a:r>
              <a:rPr lang="fr-FR" sz="1600" dirty="0" err="1"/>
              <a:t>KMeans</a:t>
            </a:r>
            <a:r>
              <a:rPr lang="fr-FR" sz="1600" dirty="0"/>
              <a:t> est entrainé 30 fois avec des </a:t>
            </a:r>
            <a:r>
              <a:rPr lang="fr-FR" sz="1600" dirty="0" err="1"/>
              <a:t>centroïdes</a:t>
            </a:r>
            <a:r>
              <a:rPr lang="fr-FR" sz="1600" dirty="0"/>
              <a:t> de départ aléatoires. On constate que l’ARI reste au-delà de 0.99 traduisant la similarité des clusters obtenus quels que soient les </a:t>
            </a:r>
            <a:r>
              <a:rPr lang="fr-FR" sz="1600" dirty="0" err="1"/>
              <a:t>centroïdes</a:t>
            </a:r>
            <a:r>
              <a:rPr lang="fr-FR" sz="1600" dirty="0"/>
              <a:t> initiaux.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2398B10-C55A-8742-8062-A7D77D3EF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19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53E96A6-88E2-EF42-91C8-37FC2C01A8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7" t="1531" r="8508" b="7440"/>
          <a:stretch/>
        </p:blipFill>
        <p:spPr>
          <a:xfrm>
            <a:off x="7524750" y="1211826"/>
            <a:ext cx="3600000" cy="231807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0560BE-9F9F-1D46-80E4-93955A212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60" t="4266" r="8507" b="6845"/>
          <a:stretch/>
        </p:blipFill>
        <p:spPr>
          <a:xfrm>
            <a:off x="7524750" y="3823126"/>
            <a:ext cx="3600000" cy="2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83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88C3394-43AA-D446-B07B-A3CBA949E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problématique</a:t>
            </a:r>
            <a:r>
              <a:rPr lang="en-US" sz="61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et des </a:t>
            </a:r>
            <a:r>
              <a:rPr lang="en-US" sz="61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données</a:t>
            </a:r>
            <a:endParaRPr lang="en-US" sz="6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1BBAA9-2619-D44A-B178-80A410D7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12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ZoneTexte 11">
            <a:extLst>
              <a:ext uri="{FF2B5EF4-FFF2-40B4-BE49-F238E27FC236}">
                <a16:creationId xmlns:a16="http://schemas.microsoft.com/office/drawing/2014/main" id="{A72B4036-099E-1846-B215-9AB9E6FE5E56}"/>
              </a:ext>
            </a:extLst>
          </p:cNvPr>
          <p:cNvSpPr txBox="1"/>
          <p:nvPr/>
        </p:nvSpPr>
        <p:spPr>
          <a:xfrm>
            <a:off x="6236218" y="1418254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Deuxième groupe en effectif (30 930 clients soit 32% du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Commandes </a:t>
            </a:r>
            <a:r>
              <a:rPr lang="fr-FR" sz="1600" b="1" dirty="0"/>
              <a:t>antérieures à mi-décembre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Une seule commande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Montant inférieur à 680 BRL (à l’exception de moins de 0,3% qui ont fait une commande entre 680 et 799 BRL)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Pas de voucher pour 99,3% d’entre eux et moins de 48% du montant payé pour les autres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Review</a:t>
            </a:r>
            <a:r>
              <a:rPr lang="fr-FR" sz="1600" dirty="0"/>
              <a:t> score 3 minimum (à l’exception de moins de 0,03% qui ont mis un score moyen de 2)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C9C0AA1-3431-8F41-A56D-130B49E54C5E}"/>
              </a:ext>
            </a:extLst>
          </p:cNvPr>
          <p:cNvSpPr txBox="1"/>
          <p:nvPr/>
        </p:nvSpPr>
        <p:spPr>
          <a:xfrm>
            <a:off x="6236218" y="339854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0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FE1F25E-E8B2-4943-B9CB-1DBD2757A81C}"/>
              </a:ext>
            </a:extLst>
          </p:cNvPr>
          <p:cNvSpPr txBox="1"/>
          <p:nvPr/>
        </p:nvSpPr>
        <p:spPr>
          <a:xfrm>
            <a:off x="511279" y="1402864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Effectif le plus important (41 138 clients soit 43% du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Commandes </a:t>
            </a:r>
            <a:r>
              <a:rPr lang="fr-FR" sz="1600" b="1" dirty="0"/>
              <a:t>postérieures à mi-décembre 2017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Une seule commande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Montant inférieur à 680 BRL (à l’exception de moins de 0,15% qui ont fait une commande entre 680 et 735 BRL)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Pas de voucher pour 99,4% d’entre eux et moins de 48% du montant payé pour les autres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/>
              <a:t>Review</a:t>
            </a:r>
            <a:r>
              <a:rPr lang="fr-FR" sz="1600" dirty="0"/>
              <a:t> score 3 minimum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B6F20FB-7BA1-1146-A5C9-1AC9C14C5443}"/>
              </a:ext>
            </a:extLst>
          </p:cNvPr>
          <p:cNvSpPr txBox="1"/>
          <p:nvPr/>
        </p:nvSpPr>
        <p:spPr>
          <a:xfrm>
            <a:off x="511279" y="324464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B8D98D7-74F2-8C48-91FE-E978182F0C95}"/>
              </a:ext>
            </a:extLst>
          </p:cNvPr>
          <p:cNvSpPr txBox="1"/>
          <p:nvPr/>
        </p:nvSpPr>
        <p:spPr>
          <a:xfrm>
            <a:off x="480705" y="4460783"/>
            <a:ext cx="345406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endParaRPr lang="fr-FR" sz="1600" dirty="0"/>
          </a:p>
          <a:p>
            <a:endParaRPr lang="fr-FR" sz="1600" dirty="0"/>
          </a:p>
          <a:p>
            <a:pPr lvl="1"/>
            <a:r>
              <a:rPr lang="fr-FR" b="1" dirty="0"/>
              <a:t>Qualité du cluster </a:t>
            </a:r>
          </a:p>
          <a:p>
            <a:pPr lvl="1"/>
            <a:r>
              <a:rPr lang="fr-FR" sz="1600" dirty="0"/>
              <a:t>Coefficient de silhouette moyen : 0.47</a:t>
            </a:r>
          </a:p>
          <a:p>
            <a:endParaRPr lang="fr-FR" sz="16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F43F9D7-7FA2-104F-B378-FC0FA8F0499C}"/>
              </a:ext>
            </a:extLst>
          </p:cNvPr>
          <p:cNvSpPr txBox="1"/>
          <p:nvPr/>
        </p:nvSpPr>
        <p:spPr>
          <a:xfrm>
            <a:off x="6388618" y="5261002"/>
            <a:ext cx="33830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/>
              <a:t>Qualité du cluster </a:t>
            </a:r>
          </a:p>
          <a:p>
            <a:pPr lvl="1"/>
            <a:r>
              <a:rPr lang="fr-FR" sz="1600" dirty="0"/>
              <a:t>Coefficient de silhouette moyen : 0.37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6AF70D6-6352-6C4B-903D-4CBDF2C98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EE80D59-8265-A048-8F1B-8B4085B4F1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755" t="7549" r="36208" b="-98"/>
          <a:stretch/>
        </p:blipFill>
        <p:spPr>
          <a:xfrm>
            <a:off x="4449005" y="3693900"/>
            <a:ext cx="1589451" cy="25074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A38A73D-7B6C-2740-8009-C8C789267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86" t="7452" r="75977"/>
          <a:stretch/>
        </p:blipFill>
        <p:spPr>
          <a:xfrm>
            <a:off x="10121843" y="3693900"/>
            <a:ext cx="1589452" cy="25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41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FC2B9435-503B-2941-A228-8D77A52FE0D2}"/>
              </a:ext>
            </a:extLst>
          </p:cNvPr>
          <p:cNvSpPr txBox="1"/>
          <p:nvPr/>
        </p:nvSpPr>
        <p:spPr>
          <a:xfrm>
            <a:off x="511279" y="1385489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16 144 clients (soit 17% du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Une seule commande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Montant inférieur à 680 BRL (à l’exception de moins de 0,7% qui ont fait une commande entre 680 et 798 BRL)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Pas de voucher pour 99,2% d’entre eux et moins de 51% du montant payé pour les 0,8% restant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/>
              <a:t>Review</a:t>
            </a:r>
            <a:r>
              <a:rPr lang="fr-FR" sz="1600" b="1" dirty="0"/>
              <a:t> score 3 maximum</a:t>
            </a:r>
            <a:r>
              <a:rPr lang="fr-FR" sz="1600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BA4D277-007D-574A-B707-796FAC3672FF}"/>
              </a:ext>
            </a:extLst>
          </p:cNvPr>
          <p:cNvSpPr txBox="1"/>
          <p:nvPr/>
        </p:nvSpPr>
        <p:spPr>
          <a:xfrm>
            <a:off x="511278" y="5006039"/>
            <a:ext cx="314372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Qualité du cluster </a:t>
            </a:r>
          </a:p>
          <a:p>
            <a:r>
              <a:rPr lang="fr-FR" sz="1600" dirty="0"/>
              <a:t>Coefficient de silhouette moyen : 0.36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7A8061A-F3A3-5646-B6E5-647043CD8B38}"/>
              </a:ext>
            </a:extLst>
          </p:cNvPr>
          <p:cNvSpPr txBox="1"/>
          <p:nvPr/>
        </p:nvSpPr>
        <p:spPr>
          <a:xfrm>
            <a:off x="6248575" y="1400879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2 969 clients (soit 3%)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Voucher minimum 45% </a:t>
            </a:r>
            <a:r>
              <a:rPr lang="fr-FR" sz="1600" dirty="0"/>
              <a:t>(dont presque 50% ont payé la totalité en voucher)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Maximum 2 commandes (dont 98% n’ont fait qu’une commande)</a:t>
            </a:r>
          </a:p>
          <a:p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F4CD7F3-6DEC-E341-A910-C3829BA4F94D}"/>
              </a:ext>
            </a:extLst>
          </p:cNvPr>
          <p:cNvSpPr txBox="1"/>
          <p:nvPr/>
        </p:nvSpPr>
        <p:spPr>
          <a:xfrm>
            <a:off x="6236218" y="322479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4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51E502E-8D16-744F-8ADC-F1362F7393EA}"/>
              </a:ext>
            </a:extLst>
          </p:cNvPr>
          <p:cNvSpPr txBox="1"/>
          <p:nvPr/>
        </p:nvSpPr>
        <p:spPr>
          <a:xfrm>
            <a:off x="511279" y="307089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2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9A1F53-D276-4042-8B2A-D9CDDD9F0BEF}"/>
              </a:ext>
            </a:extLst>
          </p:cNvPr>
          <p:cNvSpPr txBox="1"/>
          <p:nvPr/>
        </p:nvSpPr>
        <p:spPr>
          <a:xfrm>
            <a:off x="6236217" y="5006039"/>
            <a:ext cx="341147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b="1" dirty="0"/>
              <a:t>Qualité du cluster </a:t>
            </a:r>
          </a:p>
          <a:p>
            <a:pPr lvl="1"/>
            <a:r>
              <a:rPr lang="fr-FR" sz="1600" dirty="0"/>
              <a:t>Coefficient de silhouette moyen : 0.55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22C0927-2AA9-C04A-91A5-0DC24E7C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21</a:t>
            </a:fld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743935B-2C4B-9F4C-921F-61BB48A42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320" t="1285" r="49379" b="1948"/>
          <a:stretch/>
        </p:blipFill>
        <p:spPr>
          <a:xfrm>
            <a:off x="4236244" y="3321844"/>
            <a:ext cx="1621632" cy="2621756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1D0840D-76C5-7740-9CE2-D784388CA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808" t="6495" r="22657" b="956"/>
          <a:stretch/>
        </p:blipFill>
        <p:spPr>
          <a:xfrm>
            <a:off x="10030515" y="3436143"/>
            <a:ext cx="1650206" cy="250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612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>
            <a:extLst>
              <a:ext uri="{FF2B5EF4-FFF2-40B4-BE49-F238E27FC236}">
                <a16:creationId xmlns:a16="http://schemas.microsoft.com/office/drawing/2014/main" id="{92311338-7D8F-8D46-9543-EE4803591C3B}"/>
              </a:ext>
            </a:extLst>
          </p:cNvPr>
          <p:cNvSpPr txBox="1"/>
          <p:nvPr/>
        </p:nvSpPr>
        <p:spPr>
          <a:xfrm>
            <a:off x="6236218" y="1418254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Groupe le plus restreint avec 1 985 clients (soit 2% du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Montant minimum 680 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Maximum 3 commandes (dont 99,4% n’ont fait qu’une commande)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Moins de 2% des clients ont utilisé un voucher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4AAB7B-19E9-1443-81B5-E32BEF0F8128}"/>
              </a:ext>
            </a:extLst>
          </p:cNvPr>
          <p:cNvSpPr txBox="1"/>
          <p:nvPr/>
        </p:nvSpPr>
        <p:spPr>
          <a:xfrm>
            <a:off x="6236218" y="339854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5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EB6109-A624-CF4D-9AEA-9018B83A6316}"/>
              </a:ext>
            </a:extLst>
          </p:cNvPr>
          <p:cNvSpPr txBox="1"/>
          <p:nvPr/>
        </p:nvSpPr>
        <p:spPr>
          <a:xfrm>
            <a:off x="511279" y="1402864"/>
            <a:ext cx="5584721" cy="4905868"/>
          </a:xfrm>
          <a:prstGeom prst="rect">
            <a:avLst/>
          </a:prstGeom>
          <a:noFill/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2 928 clients (soit 3% du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/>
              <a:t>Deux commandes et plus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Montant inférieur à 1 120 BRL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C97820D-1A6B-A047-B902-FB7390C8A570}"/>
              </a:ext>
            </a:extLst>
          </p:cNvPr>
          <p:cNvSpPr txBox="1"/>
          <p:nvPr/>
        </p:nvSpPr>
        <p:spPr>
          <a:xfrm>
            <a:off x="511279" y="324464"/>
            <a:ext cx="5584722" cy="95410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63500">
            <a:solidFill>
              <a:schemeClr val="tx1">
                <a:lumMod val="50000"/>
                <a:lumOff val="50000"/>
              </a:schemeClr>
            </a:solidFill>
            <a:bevel/>
          </a:ln>
        </p:spPr>
        <p:txBody>
          <a:bodyPr wrap="squar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</a:rPr>
              <a:t>Profil des clients appartenant au cluster 1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51CA7DA-3AF5-0F43-89D8-36E7CC525B53}"/>
              </a:ext>
            </a:extLst>
          </p:cNvPr>
          <p:cNvSpPr txBox="1"/>
          <p:nvPr/>
        </p:nvSpPr>
        <p:spPr>
          <a:xfrm>
            <a:off x="677793" y="5024249"/>
            <a:ext cx="295837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Qualité du cluster </a:t>
            </a:r>
          </a:p>
          <a:p>
            <a:r>
              <a:rPr lang="fr-FR" sz="1600" dirty="0"/>
              <a:t>Coefficient de silhouette moyen : 0.50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8FCFBBF-000E-D347-977E-7572B7CC113B}"/>
              </a:ext>
            </a:extLst>
          </p:cNvPr>
          <p:cNvSpPr txBox="1"/>
          <p:nvPr/>
        </p:nvSpPr>
        <p:spPr>
          <a:xfrm>
            <a:off x="6391805" y="5008859"/>
            <a:ext cx="3048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Qualité du cluster </a:t>
            </a:r>
          </a:p>
          <a:p>
            <a:r>
              <a:rPr lang="fr-FR" sz="1600" dirty="0"/>
              <a:t>Coefficient de silhouette moyen : 0.25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1B54D5-3382-A641-9C15-7521EB2C9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22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E27AF4B-5343-3449-B797-143191899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40" t="7549" r="62793" b="429"/>
          <a:stretch/>
        </p:blipFill>
        <p:spPr>
          <a:xfrm>
            <a:off x="4250530" y="3377464"/>
            <a:ext cx="1593057" cy="249316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9801F5B-250C-B845-8DE2-CCBFBC6AFD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426" t="7286" r="9648" b="694"/>
          <a:stretch/>
        </p:blipFill>
        <p:spPr>
          <a:xfrm>
            <a:off x="10054166" y="3377464"/>
            <a:ext cx="1575859" cy="249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600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9DF1FF4-9F1A-E84D-B3E3-F28EB79FC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26" t="10255" r="9974" b="10583"/>
          <a:stretch/>
        </p:blipFill>
        <p:spPr>
          <a:xfrm>
            <a:off x="6261635" y="139182"/>
            <a:ext cx="5400000" cy="107540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C5C079B-6A49-6144-A3E8-A86AB80D25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02" t="11020" r="9911" b="9726"/>
          <a:stretch/>
        </p:blipFill>
        <p:spPr>
          <a:xfrm>
            <a:off x="6232835" y="1212097"/>
            <a:ext cx="5428800" cy="1077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7596413-0224-7F46-8D06-63CF97E43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66" t="11367" r="9918" b="10748"/>
          <a:stretch/>
        </p:blipFill>
        <p:spPr>
          <a:xfrm>
            <a:off x="6261635" y="2274267"/>
            <a:ext cx="5400000" cy="105784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2DCCFD6-CE5D-0A40-BD24-C6380A0FAD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589" t="11135" r="9930" b="10696"/>
          <a:stretch/>
        </p:blipFill>
        <p:spPr>
          <a:xfrm>
            <a:off x="6261635" y="3332114"/>
            <a:ext cx="5400000" cy="106217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13F4506-3447-7847-9C95-0BA8278486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36" t="11233" r="9848" b="10219"/>
          <a:stretch/>
        </p:blipFill>
        <p:spPr>
          <a:xfrm>
            <a:off x="6232835" y="4391454"/>
            <a:ext cx="5428800" cy="106717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ABC9AE3-168B-3142-A2A1-1B2632515B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271" t="10336" r="9932" b="5676"/>
          <a:stretch/>
        </p:blipFill>
        <p:spPr>
          <a:xfrm>
            <a:off x="6232835" y="5453623"/>
            <a:ext cx="5428800" cy="114276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A24925C-30B2-7A46-9025-57A088E0A731}"/>
              </a:ext>
            </a:extLst>
          </p:cNvPr>
          <p:cNvSpPr txBox="1"/>
          <p:nvPr/>
        </p:nvSpPr>
        <p:spPr>
          <a:xfrm>
            <a:off x="6310656" y="6596390"/>
            <a:ext cx="53509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   R	        F	              log(1 + M)                Voucher                </a:t>
            </a:r>
            <a:r>
              <a:rPr lang="fr-FR" sz="1100" dirty="0" err="1"/>
              <a:t>Review</a:t>
            </a:r>
            <a:r>
              <a:rPr lang="fr-FR" sz="1100" dirty="0"/>
              <a:t> score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9D8F3D-6B21-4C44-9CF3-14381F1616A8}"/>
              </a:ext>
            </a:extLst>
          </p:cNvPr>
          <p:cNvSpPr txBox="1"/>
          <p:nvPr/>
        </p:nvSpPr>
        <p:spPr>
          <a:xfrm>
            <a:off x="5171440" y="411494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5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9786E27-2689-EA4C-88DA-74DA69512F20}"/>
              </a:ext>
            </a:extLst>
          </p:cNvPr>
          <p:cNvSpPr txBox="1"/>
          <p:nvPr/>
        </p:nvSpPr>
        <p:spPr>
          <a:xfrm>
            <a:off x="5171440" y="1484409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2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31809CE-656E-F041-A4E7-BDD9722E473C}"/>
              </a:ext>
            </a:extLst>
          </p:cNvPr>
          <p:cNvSpPr txBox="1"/>
          <p:nvPr/>
        </p:nvSpPr>
        <p:spPr>
          <a:xfrm>
            <a:off x="5171440" y="2546579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4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77F7B564-350B-B746-8354-8D7CB9011C40}"/>
              </a:ext>
            </a:extLst>
          </p:cNvPr>
          <p:cNvSpPr txBox="1"/>
          <p:nvPr/>
        </p:nvSpPr>
        <p:spPr>
          <a:xfrm>
            <a:off x="5171440" y="3545189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1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C2D7A0-1802-1F45-8708-A779DB29C4F8}"/>
              </a:ext>
            </a:extLst>
          </p:cNvPr>
          <p:cNvSpPr txBox="1"/>
          <p:nvPr/>
        </p:nvSpPr>
        <p:spPr>
          <a:xfrm>
            <a:off x="5171440" y="4663766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B8487A1B-F6DD-0347-9E92-9FF6205A57F0}"/>
              </a:ext>
            </a:extLst>
          </p:cNvPr>
          <p:cNvSpPr txBox="1"/>
          <p:nvPr/>
        </p:nvSpPr>
        <p:spPr>
          <a:xfrm>
            <a:off x="5171440" y="5725935"/>
            <a:ext cx="1061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Cluster 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DA30656-0B57-BA4F-A2A8-8CAC1E006E1A}"/>
              </a:ext>
            </a:extLst>
          </p:cNvPr>
          <p:cNvSpPr txBox="1"/>
          <p:nvPr/>
        </p:nvSpPr>
        <p:spPr>
          <a:xfrm>
            <a:off x="325119" y="371478"/>
            <a:ext cx="454691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Comparaison des distributions des </a:t>
            </a:r>
            <a:r>
              <a:rPr lang="fr-FR" sz="3600" dirty="0" err="1"/>
              <a:t>features</a:t>
            </a:r>
            <a:r>
              <a:rPr lang="fr-FR" sz="3600" dirty="0"/>
              <a:t>  en fonction des clusters</a:t>
            </a:r>
          </a:p>
          <a:p>
            <a:endParaRPr lang="fr-FR" sz="2800" dirty="0"/>
          </a:p>
          <a:p>
            <a:endParaRPr lang="fr-FR" sz="2800" dirty="0"/>
          </a:p>
          <a:p>
            <a:r>
              <a:rPr lang="fr-FR" sz="1600" dirty="0"/>
              <a:t>Les différents histogrammes mettent en évidences: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profils des clients de chaque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Les différences entre clusters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690544-6B9A-1A4E-A1AB-FB001FEE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5247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F1D54A36-F31B-0A48-99D1-63F7D672CE2E}"/>
              </a:ext>
            </a:extLst>
          </p:cNvPr>
          <p:cNvSpPr/>
          <p:nvPr/>
        </p:nvSpPr>
        <p:spPr>
          <a:xfrm>
            <a:off x="3910150" y="3221139"/>
            <a:ext cx="1853468" cy="589073"/>
          </a:xfrm>
          <a:prstGeom prst="roundRect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39E2A4B0-2D43-8745-AF9E-6F38A4FDBC18}"/>
              </a:ext>
            </a:extLst>
          </p:cNvPr>
          <p:cNvSpPr>
            <a:spLocks noChangeAspect="1"/>
          </p:cNvSpPr>
          <p:nvPr/>
        </p:nvSpPr>
        <p:spPr>
          <a:xfrm>
            <a:off x="566674" y="4163405"/>
            <a:ext cx="1440000" cy="867773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9" name="Arc 18">
            <a:extLst>
              <a:ext uri="{FF2B5EF4-FFF2-40B4-BE49-F238E27FC236}">
                <a16:creationId xmlns:a16="http://schemas.microsoft.com/office/drawing/2014/main" id="{F383334D-6E67-4042-A0F7-BD43C7347EC1}"/>
              </a:ext>
            </a:extLst>
          </p:cNvPr>
          <p:cNvSpPr/>
          <p:nvPr/>
        </p:nvSpPr>
        <p:spPr>
          <a:xfrm rot="13762410" flipH="1">
            <a:off x="-1337730" y="2002685"/>
            <a:ext cx="2880384" cy="3193290"/>
          </a:xfrm>
          <a:prstGeom prst="arc">
            <a:avLst>
              <a:gd name="adj1" fmla="val 1615855"/>
              <a:gd name="adj2" fmla="val 4708381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52">
            <a:extLst>
              <a:ext uri="{FF2B5EF4-FFF2-40B4-BE49-F238E27FC236}">
                <a16:creationId xmlns:a16="http://schemas.microsoft.com/office/drawing/2014/main" id="{40C1A29A-DA03-B149-8E72-A240FECBDEFE}"/>
              </a:ext>
            </a:extLst>
          </p:cNvPr>
          <p:cNvSpPr>
            <a:spLocks noChangeAspect="1"/>
          </p:cNvSpPr>
          <p:nvPr/>
        </p:nvSpPr>
        <p:spPr>
          <a:xfrm>
            <a:off x="9223030" y="4872866"/>
            <a:ext cx="2520000" cy="1518603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Ellipse 56">
            <a:extLst>
              <a:ext uri="{FF2B5EF4-FFF2-40B4-BE49-F238E27FC236}">
                <a16:creationId xmlns:a16="http://schemas.microsoft.com/office/drawing/2014/main" id="{73D6BCAD-F843-3C4B-BACC-B4A670146E64}"/>
              </a:ext>
            </a:extLst>
          </p:cNvPr>
          <p:cNvSpPr>
            <a:spLocks noChangeAspect="1"/>
          </p:cNvSpPr>
          <p:nvPr/>
        </p:nvSpPr>
        <p:spPr>
          <a:xfrm>
            <a:off x="8484466" y="2787314"/>
            <a:ext cx="3240000" cy="1952489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6" name="Ellipse 55">
            <a:extLst>
              <a:ext uri="{FF2B5EF4-FFF2-40B4-BE49-F238E27FC236}">
                <a16:creationId xmlns:a16="http://schemas.microsoft.com/office/drawing/2014/main" id="{894E5F35-1725-4C4B-8BBE-43A8C23A72F9}"/>
              </a:ext>
            </a:extLst>
          </p:cNvPr>
          <p:cNvSpPr>
            <a:spLocks noChangeAspect="1"/>
          </p:cNvSpPr>
          <p:nvPr/>
        </p:nvSpPr>
        <p:spPr>
          <a:xfrm>
            <a:off x="2891559" y="5621758"/>
            <a:ext cx="1260000" cy="759301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4" name="Ellipse 53">
            <a:extLst>
              <a:ext uri="{FF2B5EF4-FFF2-40B4-BE49-F238E27FC236}">
                <a16:creationId xmlns:a16="http://schemas.microsoft.com/office/drawing/2014/main" id="{46686C0F-B5FB-F54C-883A-13C10CDEF5F0}"/>
              </a:ext>
            </a:extLst>
          </p:cNvPr>
          <p:cNvSpPr>
            <a:spLocks noChangeAspect="1"/>
          </p:cNvSpPr>
          <p:nvPr/>
        </p:nvSpPr>
        <p:spPr>
          <a:xfrm>
            <a:off x="3654552" y="706928"/>
            <a:ext cx="1440000" cy="867773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BFC1E5C1-F155-FB4D-A6DF-864BE17FE9CF}"/>
              </a:ext>
            </a:extLst>
          </p:cNvPr>
          <p:cNvSpPr/>
          <p:nvPr/>
        </p:nvSpPr>
        <p:spPr>
          <a:xfrm>
            <a:off x="6613499" y="2858597"/>
            <a:ext cx="1421915" cy="876106"/>
          </a:xfrm>
          <a:prstGeom prst="roundRect">
            <a:avLst/>
          </a:prstGeom>
          <a:solidFill>
            <a:srgbClr val="AB7E29">
              <a:alpha val="19000"/>
            </a:srgbClr>
          </a:solidFill>
          <a:ln w="38100">
            <a:solidFill>
              <a:srgbClr val="AB7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58E645DC-0468-D24B-B79A-65244D8DB2A0}"/>
              </a:ext>
            </a:extLst>
          </p:cNvPr>
          <p:cNvSpPr/>
          <p:nvPr/>
        </p:nvSpPr>
        <p:spPr>
          <a:xfrm>
            <a:off x="6510526" y="5041702"/>
            <a:ext cx="1421915" cy="876106"/>
          </a:xfrm>
          <a:prstGeom prst="roundRect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12DA6121-6829-AD49-A14F-06882AE301D3}"/>
              </a:ext>
            </a:extLst>
          </p:cNvPr>
          <p:cNvSpPr/>
          <p:nvPr/>
        </p:nvSpPr>
        <p:spPr>
          <a:xfrm>
            <a:off x="251523" y="420526"/>
            <a:ext cx="2120354" cy="838342"/>
          </a:xfrm>
          <a:prstGeom prst="roundRect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8F9911F6-7C26-5947-B9F6-1968F58CC9C1}"/>
              </a:ext>
            </a:extLst>
          </p:cNvPr>
          <p:cNvSpPr/>
          <p:nvPr/>
        </p:nvSpPr>
        <p:spPr>
          <a:xfrm>
            <a:off x="621392" y="2226181"/>
            <a:ext cx="1853468" cy="589073"/>
          </a:xfrm>
          <a:prstGeom prst="roundRect">
            <a:avLst/>
          </a:prstGeom>
          <a:solidFill>
            <a:srgbClr val="488A55">
              <a:alpha val="18824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ADC569C-68D3-E443-AFA2-9885EC6EEC1B}"/>
              </a:ext>
            </a:extLst>
          </p:cNvPr>
          <p:cNvSpPr txBox="1"/>
          <p:nvPr/>
        </p:nvSpPr>
        <p:spPr>
          <a:xfrm>
            <a:off x="348904" y="398204"/>
            <a:ext cx="23009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30A3CD">
                    <a:alpha val="78000"/>
                  </a:srgbClr>
                </a:solidFill>
                <a:latin typeface="Arial Rounded MT Bold" panose="020F0704030504030204" pitchFamily="34" charset="77"/>
              </a:rPr>
              <a:t>Nombre de commandes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5FC4121-0644-D148-BC35-D73B0C0259BE}"/>
              </a:ext>
            </a:extLst>
          </p:cNvPr>
          <p:cNvSpPr txBox="1"/>
          <p:nvPr/>
        </p:nvSpPr>
        <p:spPr>
          <a:xfrm>
            <a:off x="3604350" y="799534"/>
            <a:ext cx="1569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1   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3%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D881A87-7672-8E4D-851F-E9C11800452A}"/>
              </a:ext>
            </a:extLst>
          </p:cNvPr>
          <p:cNvSpPr txBox="1"/>
          <p:nvPr/>
        </p:nvSpPr>
        <p:spPr>
          <a:xfrm>
            <a:off x="526718" y="4267573"/>
            <a:ext cx="1569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4    </a:t>
            </a:r>
          </a:p>
          <a:p>
            <a:pPr algn="ctr"/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3%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A0BA3706-0202-D14C-B7B9-29648D2046F1}"/>
              </a:ext>
            </a:extLst>
          </p:cNvPr>
          <p:cNvSpPr/>
          <p:nvPr/>
        </p:nvSpPr>
        <p:spPr>
          <a:xfrm rot="1440027" flipV="1">
            <a:off x="235206" y="-140716"/>
            <a:ext cx="4005679" cy="1778413"/>
          </a:xfrm>
          <a:prstGeom prst="arc">
            <a:avLst>
              <a:gd name="adj1" fmla="val 13982590"/>
              <a:gd name="adj2" fmla="val 24000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30A3CD"/>
              </a:solidFill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B6B8EA6-1B02-EA4D-9E2A-2BC1A7649C51}"/>
              </a:ext>
            </a:extLst>
          </p:cNvPr>
          <p:cNvSpPr/>
          <p:nvPr/>
        </p:nvSpPr>
        <p:spPr>
          <a:xfrm rot="21296232" flipH="1">
            <a:off x="868221" y="1096119"/>
            <a:ext cx="1178883" cy="1788698"/>
          </a:xfrm>
          <a:prstGeom prst="arc">
            <a:avLst>
              <a:gd name="adj1" fmla="val 17525627"/>
              <a:gd name="adj2" fmla="val 993740"/>
            </a:avLst>
          </a:prstGeom>
          <a:ln w="38100">
            <a:solidFill>
              <a:srgbClr val="30A3C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546FCD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511585E-CDEF-9546-A9D4-077FECE93C82}"/>
              </a:ext>
            </a:extLst>
          </p:cNvPr>
          <p:cNvSpPr txBox="1"/>
          <p:nvPr/>
        </p:nvSpPr>
        <p:spPr>
          <a:xfrm>
            <a:off x="810891" y="2279391"/>
            <a:ext cx="1441123" cy="5131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fr-FR" sz="2400" b="1" dirty="0">
                <a:solidFill>
                  <a:srgbClr val="488A55">
                    <a:alpha val="83137"/>
                  </a:srgbClr>
                </a:solidFill>
                <a:latin typeface="Arial Rounded MT Bold" panose="020F0704030504030204" pitchFamily="34" charset="77"/>
              </a:rPr>
              <a:t>Voucher</a:t>
            </a:r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2217B1B4-15E1-2F4C-A68B-0C450308EE41}"/>
              </a:ext>
            </a:extLst>
          </p:cNvPr>
          <p:cNvSpPr/>
          <p:nvPr/>
        </p:nvSpPr>
        <p:spPr>
          <a:xfrm rot="5972842">
            <a:off x="2588561" y="463929"/>
            <a:ext cx="1687547" cy="4384905"/>
          </a:xfrm>
          <a:prstGeom prst="arc">
            <a:avLst>
              <a:gd name="adj1" fmla="val 19397625"/>
              <a:gd name="adj2" fmla="val 4526234"/>
            </a:avLst>
          </a:prstGeom>
          <a:ln w="38100">
            <a:solidFill>
              <a:srgbClr val="488A55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041D9B78-6AD2-3C49-9667-750BD3913DD1}"/>
              </a:ext>
            </a:extLst>
          </p:cNvPr>
          <p:cNvSpPr txBox="1"/>
          <p:nvPr/>
        </p:nvSpPr>
        <p:spPr>
          <a:xfrm>
            <a:off x="4141497" y="3270345"/>
            <a:ext cx="1581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rgbClr val="7683B6">
                    <a:alpha val="83137"/>
                  </a:srgbClr>
                </a:solidFill>
                <a:latin typeface="Arial Rounded MT Bold" panose="020F0704030504030204" pitchFamily="34" charset="77"/>
              </a:rPr>
              <a:t>Montant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BF31E598-D198-1640-A4B5-64FC8C49C77C}"/>
              </a:ext>
            </a:extLst>
          </p:cNvPr>
          <p:cNvSpPr txBox="1"/>
          <p:nvPr/>
        </p:nvSpPr>
        <p:spPr>
          <a:xfrm>
            <a:off x="6438848" y="5048829"/>
            <a:ext cx="1581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err="1">
                <a:solidFill>
                  <a:srgbClr val="970F4C">
                    <a:alpha val="83137"/>
                  </a:srgbClr>
                </a:solidFill>
                <a:latin typeface="Arial Rounded MT Bold" panose="020F0704030504030204" pitchFamily="34" charset="77"/>
              </a:rPr>
              <a:t>Review</a:t>
            </a:r>
            <a:r>
              <a:rPr lang="fr-FR" sz="2400" b="1" dirty="0">
                <a:solidFill>
                  <a:srgbClr val="970F4C">
                    <a:alpha val="83137"/>
                  </a:srgbClr>
                </a:solidFill>
                <a:latin typeface="Arial Rounded MT Bold" panose="020F0704030504030204" pitchFamily="34" charset="77"/>
              </a:rPr>
              <a:t> score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679837F-0732-5747-AF80-114F5077D9A5}"/>
              </a:ext>
            </a:extLst>
          </p:cNvPr>
          <p:cNvSpPr txBox="1"/>
          <p:nvPr/>
        </p:nvSpPr>
        <p:spPr>
          <a:xfrm>
            <a:off x="6516571" y="2843540"/>
            <a:ext cx="1581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AB7E29">
                    <a:alpha val="83137"/>
                  </a:srgbClr>
                </a:solidFill>
                <a:latin typeface="Arial Rounded MT Bold" panose="020F0704030504030204" pitchFamily="34" charset="77"/>
              </a:rPr>
              <a:t>Date d’achat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9B5E0C9-21A5-B349-8617-76C8A9CA0CC9}"/>
              </a:ext>
            </a:extLst>
          </p:cNvPr>
          <p:cNvSpPr txBox="1"/>
          <p:nvPr/>
        </p:nvSpPr>
        <p:spPr>
          <a:xfrm>
            <a:off x="2743700" y="5696679"/>
            <a:ext cx="1569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5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/>
            <a:r>
              <a:rPr lang="fr-FR" sz="12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 2%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3AE2E50E-207E-A94C-B837-2CC0F540B457}"/>
              </a:ext>
            </a:extLst>
          </p:cNvPr>
          <p:cNvSpPr txBox="1"/>
          <p:nvPr/>
        </p:nvSpPr>
        <p:spPr>
          <a:xfrm>
            <a:off x="9572562" y="5124202"/>
            <a:ext cx="1938866" cy="916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2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17%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 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512CED7D-54D2-1549-88E7-18AF67E5914A}"/>
              </a:ext>
            </a:extLst>
          </p:cNvPr>
          <p:cNvSpPr>
            <a:spLocks noChangeAspect="1"/>
          </p:cNvSpPr>
          <p:nvPr/>
        </p:nvSpPr>
        <p:spPr>
          <a:xfrm>
            <a:off x="9153093" y="2603991"/>
            <a:ext cx="0" cy="0"/>
          </a:xfrm>
          <a:prstGeom prst="ellipse">
            <a:avLst/>
          </a:prstGeom>
          <a:solidFill>
            <a:schemeClr val="bg2">
              <a:lumMod val="50000"/>
              <a:alpha val="7000"/>
            </a:schemeClr>
          </a:solidFill>
          <a:ln w="508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B488052-2253-E941-B716-417B956D269B}"/>
              </a:ext>
            </a:extLst>
          </p:cNvPr>
          <p:cNvSpPr txBox="1"/>
          <p:nvPr/>
        </p:nvSpPr>
        <p:spPr>
          <a:xfrm>
            <a:off x="9361630" y="3236936"/>
            <a:ext cx="1569963" cy="927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0   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32%</a:t>
            </a: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7B3B511-E2D6-D343-814A-08B4D90B7570}"/>
              </a:ext>
            </a:extLst>
          </p:cNvPr>
          <p:cNvSpPr>
            <a:spLocks noChangeAspect="1"/>
          </p:cNvSpPr>
          <p:nvPr/>
        </p:nvSpPr>
        <p:spPr>
          <a:xfrm>
            <a:off x="8506398" y="118281"/>
            <a:ext cx="3600000" cy="2169432"/>
          </a:xfrm>
          <a:prstGeom prst="ellipse">
            <a:avLst/>
          </a:prstGeom>
          <a:solidFill>
            <a:schemeClr val="bg1">
              <a:lumMod val="65000"/>
              <a:alpha val="7000"/>
            </a:schemeClr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882A9DA0-3C32-F942-AA6A-7D3D8DC2EDC2}"/>
              </a:ext>
            </a:extLst>
          </p:cNvPr>
          <p:cNvSpPr txBox="1"/>
          <p:nvPr/>
        </p:nvSpPr>
        <p:spPr>
          <a:xfrm>
            <a:off x="9283279" y="650661"/>
            <a:ext cx="2036163" cy="1020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8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Cluster  3</a:t>
            </a:r>
            <a:r>
              <a:rPr lang="fr-FR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   </a:t>
            </a:r>
          </a:p>
          <a:p>
            <a:pPr algn="ctr">
              <a:lnSpc>
                <a:spcPct val="150000"/>
              </a:lnSpc>
            </a:pPr>
            <a:r>
              <a:rPr lang="fr-FR" sz="1400" dirty="0">
                <a:solidFill>
                  <a:schemeClr val="bg1">
                    <a:lumMod val="65000"/>
                  </a:schemeClr>
                </a:solidFill>
                <a:latin typeface="Arial Rounded MT Bold" panose="020F0704030504030204" pitchFamily="34" charset="77"/>
              </a:rPr>
              <a:t>Effectif 43%</a:t>
            </a:r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8BFE6BCD-ECC9-994B-AFCE-CCA1947C7175}"/>
              </a:ext>
            </a:extLst>
          </p:cNvPr>
          <p:cNvSpPr/>
          <p:nvPr/>
        </p:nvSpPr>
        <p:spPr>
          <a:xfrm rot="11842737" flipH="1">
            <a:off x="3181736" y="3280160"/>
            <a:ext cx="1316595" cy="2553928"/>
          </a:xfrm>
          <a:prstGeom prst="arc">
            <a:avLst>
              <a:gd name="adj1" fmla="val 17374154"/>
              <a:gd name="adj2" fmla="val 3791631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Arc 35">
            <a:extLst>
              <a:ext uri="{FF2B5EF4-FFF2-40B4-BE49-F238E27FC236}">
                <a16:creationId xmlns:a16="http://schemas.microsoft.com/office/drawing/2014/main" id="{7C13A053-E647-B84D-9DC2-00F21AE2ED2C}"/>
              </a:ext>
            </a:extLst>
          </p:cNvPr>
          <p:cNvSpPr/>
          <p:nvPr/>
        </p:nvSpPr>
        <p:spPr>
          <a:xfrm rot="7490292">
            <a:off x="5517333" y="2651379"/>
            <a:ext cx="1683997" cy="3656742"/>
          </a:xfrm>
          <a:prstGeom prst="arc">
            <a:avLst>
              <a:gd name="adj1" fmla="val 19068098"/>
              <a:gd name="adj2" fmla="val 4721805"/>
            </a:avLst>
          </a:prstGeom>
          <a:ln w="38100">
            <a:solidFill>
              <a:srgbClr val="7683B6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Arc 36">
            <a:extLst>
              <a:ext uri="{FF2B5EF4-FFF2-40B4-BE49-F238E27FC236}">
                <a16:creationId xmlns:a16="http://schemas.microsoft.com/office/drawing/2014/main" id="{DE4523F8-9ADC-4246-8E63-93305359250C}"/>
              </a:ext>
            </a:extLst>
          </p:cNvPr>
          <p:cNvSpPr/>
          <p:nvPr/>
        </p:nvSpPr>
        <p:spPr>
          <a:xfrm rot="6777227" flipH="1">
            <a:off x="8174678" y="4090581"/>
            <a:ext cx="1127855" cy="2916596"/>
          </a:xfrm>
          <a:prstGeom prst="arc">
            <a:avLst>
              <a:gd name="adj1" fmla="val 19133211"/>
              <a:gd name="adj2" fmla="val 5527939"/>
            </a:avLst>
          </a:prstGeom>
          <a:ln w="38100">
            <a:solidFill>
              <a:srgbClr val="970F4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Arc 37">
            <a:extLst>
              <a:ext uri="{FF2B5EF4-FFF2-40B4-BE49-F238E27FC236}">
                <a16:creationId xmlns:a16="http://schemas.microsoft.com/office/drawing/2014/main" id="{C033EBC4-5A71-8748-BC1B-5FD736AF4BE7}"/>
              </a:ext>
            </a:extLst>
          </p:cNvPr>
          <p:cNvSpPr/>
          <p:nvPr/>
        </p:nvSpPr>
        <p:spPr>
          <a:xfrm rot="21283541">
            <a:off x="6772718" y="3009573"/>
            <a:ext cx="584785" cy="2097751"/>
          </a:xfrm>
          <a:prstGeom prst="arc">
            <a:avLst>
              <a:gd name="adj1" fmla="val 18892619"/>
              <a:gd name="adj2" fmla="val 5108214"/>
            </a:avLst>
          </a:prstGeom>
          <a:ln w="38100">
            <a:solidFill>
              <a:srgbClr val="970F4C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6BBDE71E-9628-6D44-8995-5149B25AC91E}"/>
              </a:ext>
            </a:extLst>
          </p:cNvPr>
          <p:cNvSpPr/>
          <p:nvPr/>
        </p:nvSpPr>
        <p:spPr>
          <a:xfrm rot="2108735" flipH="1">
            <a:off x="7238598" y="751665"/>
            <a:ext cx="2157765" cy="3259577"/>
          </a:xfrm>
          <a:prstGeom prst="arc">
            <a:avLst>
              <a:gd name="adj1" fmla="val 17779179"/>
              <a:gd name="adj2" fmla="val 3325856"/>
            </a:avLst>
          </a:prstGeom>
          <a:ln w="38100">
            <a:solidFill>
              <a:srgbClr val="AB7E2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Arc 39">
            <a:extLst>
              <a:ext uri="{FF2B5EF4-FFF2-40B4-BE49-F238E27FC236}">
                <a16:creationId xmlns:a16="http://schemas.microsoft.com/office/drawing/2014/main" id="{D01E7EBD-35B0-1643-A84A-B2995F77759E}"/>
              </a:ext>
            </a:extLst>
          </p:cNvPr>
          <p:cNvSpPr/>
          <p:nvPr/>
        </p:nvSpPr>
        <p:spPr>
          <a:xfrm rot="6577548" flipH="1">
            <a:off x="7669542" y="2081969"/>
            <a:ext cx="1119335" cy="1762600"/>
          </a:xfrm>
          <a:prstGeom prst="arc">
            <a:avLst>
              <a:gd name="adj1" fmla="val 17221062"/>
              <a:gd name="adj2" fmla="val 6154391"/>
            </a:avLst>
          </a:prstGeom>
          <a:ln w="38100">
            <a:solidFill>
              <a:srgbClr val="AB7E29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>
            <a:extLst>
              <a:ext uri="{FF2B5EF4-FFF2-40B4-BE49-F238E27FC236}">
                <a16:creationId xmlns:a16="http://schemas.microsoft.com/office/drawing/2014/main" id="{55CED499-CC14-0040-A3C7-29680D3167D4}"/>
              </a:ext>
            </a:extLst>
          </p:cNvPr>
          <p:cNvSpPr>
            <a:spLocks noChangeAspect="1"/>
          </p:cNvSpPr>
          <p:nvPr/>
        </p:nvSpPr>
        <p:spPr>
          <a:xfrm>
            <a:off x="1078322" y="3261607"/>
            <a:ext cx="775376" cy="304507"/>
          </a:xfrm>
          <a:prstGeom prst="ellipse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85B49D6-D558-154E-848A-CF1C7B181B35}"/>
              </a:ext>
            </a:extLst>
          </p:cNvPr>
          <p:cNvSpPr>
            <a:spLocks noChangeAspect="1"/>
          </p:cNvSpPr>
          <p:nvPr/>
        </p:nvSpPr>
        <p:spPr>
          <a:xfrm>
            <a:off x="1044346" y="3249989"/>
            <a:ext cx="775376" cy="304507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/>
              <p:nvPr/>
            </p:nvSpPr>
            <p:spPr>
              <a:xfrm>
                <a:off x="1105549" y="3233980"/>
                <a:ext cx="7616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45%</a:t>
                </a:r>
                <a:r>
                  <a:rPr lang="fr-FR" sz="16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B5F99196-7554-C54B-BF05-C7FD09090B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49" y="3233980"/>
                <a:ext cx="761622" cy="276999"/>
              </a:xfrm>
              <a:prstGeom prst="rect">
                <a:avLst/>
              </a:prstGeom>
              <a:blipFill>
                <a:blip r:embed="rId2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Ellipse 74">
            <a:extLst>
              <a:ext uri="{FF2B5EF4-FFF2-40B4-BE49-F238E27FC236}">
                <a16:creationId xmlns:a16="http://schemas.microsoft.com/office/drawing/2014/main" id="{44CFF617-F73D-5140-ABF8-5B2E5B895660}"/>
              </a:ext>
            </a:extLst>
          </p:cNvPr>
          <p:cNvSpPr>
            <a:spLocks noChangeAspect="1"/>
          </p:cNvSpPr>
          <p:nvPr/>
        </p:nvSpPr>
        <p:spPr>
          <a:xfrm>
            <a:off x="2022306" y="3074864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2" name="Ellipse 61">
            <a:extLst>
              <a:ext uri="{FF2B5EF4-FFF2-40B4-BE49-F238E27FC236}">
                <a16:creationId xmlns:a16="http://schemas.microsoft.com/office/drawing/2014/main" id="{803AC635-314A-0644-8F97-82431902A268}"/>
              </a:ext>
            </a:extLst>
          </p:cNvPr>
          <p:cNvSpPr>
            <a:spLocks noChangeAspect="1"/>
          </p:cNvSpPr>
          <p:nvPr/>
        </p:nvSpPr>
        <p:spPr>
          <a:xfrm>
            <a:off x="2025894" y="3081556"/>
            <a:ext cx="759600" cy="298311"/>
          </a:xfrm>
          <a:prstGeom prst="ellipse">
            <a:avLst/>
          </a:prstGeom>
          <a:solidFill>
            <a:srgbClr val="488A55">
              <a:alpha val="19000"/>
            </a:srgbClr>
          </a:solidFill>
          <a:ln w="38100">
            <a:solidFill>
              <a:srgbClr val="488A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/>
              <p:nvPr/>
            </p:nvSpPr>
            <p:spPr>
              <a:xfrm>
                <a:off x="2062104" y="3068172"/>
                <a:ext cx="101851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488A55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lang="fr-FR" sz="1400" b="1" dirty="0">
                    <a:solidFill>
                      <a:srgbClr val="488A55"/>
                    </a:solidFill>
                    <a:latin typeface="Arial Rounded MT Bold" panose="020F0704030504030204" pitchFamily="34" charset="77"/>
                  </a:rPr>
                  <a:t> 45% 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8A072749-0257-CF46-BE8D-432B2D9F7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2104" y="3068172"/>
                <a:ext cx="1018518" cy="276999"/>
              </a:xfrm>
              <a:prstGeom prst="rect">
                <a:avLst/>
              </a:prstGeom>
              <a:blipFill>
                <a:blip r:embed="rId3"/>
                <a:stretch>
                  <a:fillRect t="-4545"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Ellipse 75">
            <a:extLst>
              <a:ext uri="{FF2B5EF4-FFF2-40B4-BE49-F238E27FC236}">
                <a16:creationId xmlns:a16="http://schemas.microsoft.com/office/drawing/2014/main" id="{82A75FFE-B128-7846-B2B3-FAD3884FA796}"/>
              </a:ext>
            </a:extLst>
          </p:cNvPr>
          <p:cNvSpPr>
            <a:spLocks noChangeAspect="1"/>
          </p:cNvSpPr>
          <p:nvPr/>
        </p:nvSpPr>
        <p:spPr>
          <a:xfrm>
            <a:off x="3937341" y="4351080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90969B7-0C5A-6348-AD4D-F3CC81377189}"/>
              </a:ext>
            </a:extLst>
          </p:cNvPr>
          <p:cNvSpPr>
            <a:spLocks/>
          </p:cNvSpPr>
          <p:nvPr/>
        </p:nvSpPr>
        <p:spPr>
          <a:xfrm>
            <a:off x="3654225" y="4311847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/>
              <p:nvPr/>
            </p:nvSpPr>
            <p:spPr>
              <a:xfrm>
                <a:off x="3699271" y="4373991"/>
                <a:ext cx="1098852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680 BRL</a:t>
                </a:r>
              </a:p>
            </p:txBody>
          </p:sp>
        </mc:Choice>
        <mc:Fallback xmlns=""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7F945490-B081-0D48-9D84-A118C41DF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271" y="4373991"/>
                <a:ext cx="1098852" cy="215444"/>
              </a:xfrm>
              <a:prstGeom prst="rect">
                <a:avLst/>
              </a:prstGeom>
              <a:blipFill>
                <a:blip r:embed="rId4"/>
                <a:stretch>
                  <a:fillRect l="-1136" t="-22222" b="-5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Ellipse 76">
            <a:extLst>
              <a:ext uri="{FF2B5EF4-FFF2-40B4-BE49-F238E27FC236}">
                <a16:creationId xmlns:a16="http://schemas.microsoft.com/office/drawing/2014/main" id="{EAAB9D6F-E9AA-9C40-810E-F5FC43B12935}"/>
              </a:ext>
            </a:extLst>
          </p:cNvPr>
          <p:cNvSpPr>
            <a:spLocks noChangeAspect="1"/>
          </p:cNvSpPr>
          <p:nvPr/>
        </p:nvSpPr>
        <p:spPr>
          <a:xfrm>
            <a:off x="4950203" y="4328990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4F693D2F-7BAC-124F-87E5-FF30DBBBF40F}"/>
              </a:ext>
            </a:extLst>
          </p:cNvPr>
          <p:cNvSpPr>
            <a:spLocks/>
          </p:cNvSpPr>
          <p:nvPr/>
        </p:nvSpPr>
        <p:spPr>
          <a:xfrm>
            <a:off x="4917301" y="4298145"/>
            <a:ext cx="1044000" cy="360000"/>
          </a:xfrm>
          <a:prstGeom prst="ellipse">
            <a:avLst/>
          </a:prstGeom>
          <a:solidFill>
            <a:srgbClr val="7683B6">
              <a:alpha val="19000"/>
            </a:srgbClr>
          </a:solidFill>
          <a:ln w="38100">
            <a:solidFill>
              <a:srgbClr val="7683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/>
              <p:nvPr/>
            </p:nvSpPr>
            <p:spPr>
              <a:xfrm>
                <a:off x="4943606" y="4304291"/>
                <a:ext cx="99138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7683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7683B6"/>
                    </a:solidFill>
                    <a:latin typeface="Arial Rounded MT Bold" panose="020F0704030504030204" pitchFamily="34" charset="77"/>
                  </a:rPr>
                  <a:t> 680 BRL  </a:t>
                </a:r>
                <a:endParaRPr lang="fr-FR" sz="1400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07114B11-FDBC-8B4C-A58E-BACC6889BD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3606" y="4304291"/>
                <a:ext cx="991389" cy="276999"/>
              </a:xfrm>
              <a:prstGeom prst="rect">
                <a:avLst/>
              </a:prstGeom>
              <a:blipFill>
                <a:blip r:embed="rId5"/>
                <a:stretch>
                  <a:fillRect r="-16456" b="-3043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Ellipse 77">
            <a:extLst>
              <a:ext uri="{FF2B5EF4-FFF2-40B4-BE49-F238E27FC236}">
                <a16:creationId xmlns:a16="http://schemas.microsoft.com/office/drawing/2014/main" id="{789FA60D-9EDE-9541-89CA-253A0AAC05BB}"/>
              </a:ext>
            </a:extLst>
          </p:cNvPr>
          <p:cNvSpPr>
            <a:spLocks noChangeAspect="1"/>
          </p:cNvSpPr>
          <p:nvPr/>
        </p:nvSpPr>
        <p:spPr>
          <a:xfrm>
            <a:off x="6763576" y="1899011"/>
            <a:ext cx="880324" cy="345722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70" name="Ellipse 69">
            <a:extLst>
              <a:ext uri="{FF2B5EF4-FFF2-40B4-BE49-F238E27FC236}">
                <a16:creationId xmlns:a16="http://schemas.microsoft.com/office/drawing/2014/main" id="{39449119-8D25-F14C-8102-5B5B23D2F6DA}"/>
              </a:ext>
            </a:extLst>
          </p:cNvPr>
          <p:cNvSpPr>
            <a:spLocks/>
          </p:cNvSpPr>
          <p:nvPr/>
        </p:nvSpPr>
        <p:spPr>
          <a:xfrm>
            <a:off x="5495392" y="1872509"/>
            <a:ext cx="2202952" cy="394147"/>
          </a:xfrm>
          <a:prstGeom prst="ellipse">
            <a:avLst/>
          </a:prstGeom>
          <a:solidFill>
            <a:srgbClr val="AB7E29">
              <a:alpha val="19000"/>
            </a:srgbClr>
          </a:solidFill>
          <a:ln w="38100">
            <a:solidFill>
              <a:srgbClr val="AB7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0FE48BCC-12B4-844B-9245-EC801C927344}"/>
              </a:ext>
            </a:extLst>
          </p:cNvPr>
          <p:cNvSpPr txBox="1"/>
          <p:nvPr/>
        </p:nvSpPr>
        <p:spPr>
          <a:xfrm>
            <a:off x="5548386" y="1890797"/>
            <a:ext cx="21600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fr-FR" sz="1400" b="1" dirty="0">
                <a:solidFill>
                  <a:srgbClr val="AB7E29"/>
                </a:solidFill>
                <a:latin typeface="Arial Rounded MT Bold" panose="020F0704030504030204" pitchFamily="34" charset="77"/>
              </a:rPr>
              <a:t>après décembre 2017</a:t>
            </a:r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8A278AC0-386C-0446-B1A9-45A20F05D665}"/>
              </a:ext>
            </a:extLst>
          </p:cNvPr>
          <p:cNvSpPr>
            <a:spLocks noChangeAspect="1"/>
          </p:cNvSpPr>
          <p:nvPr/>
        </p:nvSpPr>
        <p:spPr>
          <a:xfrm>
            <a:off x="7268090" y="2305690"/>
            <a:ext cx="1818037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9" name="Ellipse 68">
            <a:extLst>
              <a:ext uri="{FF2B5EF4-FFF2-40B4-BE49-F238E27FC236}">
                <a16:creationId xmlns:a16="http://schemas.microsoft.com/office/drawing/2014/main" id="{E76BCCF7-28BC-2F4C-900F-5AEE7651F1D6}"/>
              </a:ext>
            </a:extLst>
          </p:cNvPr>
          <p:cNvSpPr>
            <a:spLocks/>
          </p:cNvSpPr>
          <p:nvPr/>
        </p:nvSpPr>
        <p:spPr>
          <a:xfrm>
            <a:off x="7170394" y="2208003"/>
            <a:ext cx="2185780" cy="381131"/>
          </a:xfrm>
          <a:prstGeom prst="ellipse">
            <a:avLst/>
          </a:prstGeom>
          <a:solidFill>
            <a:srgbClr val="AB7E29">
              <a:alpha val="19000"/>
            </a:srgbClr>
          </a:solidFill>
          <a:ln w="38100">
            <a:solidFill>
              <a:srgbClr val="AB7E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ED483A5-607D-2145-AAA3-3DE1258E1393}"/>
              </a:ext>
            </a:extLst>
          </p:cNvPr>
          <p:cNvSpPr txBox="1"/>
          <p:nvPr/>
        </p:nvSpPr>
        <p:spPr>
          <a:xfrm>
            <a:off x="7267883" y="2201574"/>
            <a:ext cx="202291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>
                <a:solidFill>
                  <a:schemeClr val="accent1">
                    <a:lumMod val="75000"/>
                  </a:schemeClr>
                </a:solidFill>
                <a:latin typeface="Arial Rounded MT Bold" panose="020F0704030504030204" pitchFamily="34" charset="77"/>
              </a:rPr>
              <a:t> </a:t>
            </a:r>
            <a:r>
              <a:rPr lang="fr-FR" sz="1400" b="1" dirty="0">
                <a:solidFill>
                  <a:srgbClr val="AB7E29"/>
                </a:solidFill>
                <a:latin typeface="Arial Rounded MT Bold" panose="020F0704030504030204" pitchFamily="34" charset="77"/>
              </a:rPr>
              <a:t>avant décembre 2017</a:t>
            </a:r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DEDB699F-0310-9B47-ADAA-2C8C1C7DCB87}"/>
              </a:ext>
            </a:extLst>
          </p:cNvPr>
          <p:cNvSpPr>
            <a:spLocks noChangeAspect="1"/>
          </p:cNvSpPr>
          <p:nvPr/>
        </p:nvSpPr>
        <p:spPr>
          <a:xfrm>
            <a:off x="1420782" y="1438192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6" name="Ellipse 65">
            <a:extLst>
              <a:ext uri="{FF2B5EF4-FFF2-40B4-BE49-F238E27FC236}">
                <a16:creationId xmlns:a16="http://schemas.microsoft.com/office/drawing/2014/main" id="{DAE1C46A-1A04-6441-89AB-6AF5AAA850B7}"/>
              </a:ext>
            </a:extLst>
          </p:cNvPr>
          <p:cNvSpPr>
            <a:spLocks noChangeAspect="1"/>
          </p:cNvSpPr>
          <p:nvPr/>
        </p:nvSpPr>
        <p:spPr>
          <a:xfrm>
            <a:off x="1453931" y="1446401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/>
              <p:nvPr/>
            </p:nvSpPr>
            <p:spPr>
              <a:xfrm>
                <a:off x="1586867" y="1438192"/>
                <a:ext cx="63341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30A3C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30A3CD"/>
                    </a:solidFill>
                    <a:latin typeface="Arial Rounded MT Bold" panose="020F0704030504030204" pitchFamily="34" charset="77"/>
                  </a:rPr>
                  <a:t> 2</a:t>
                </a:r>
                <a:r>
                  <a:rPr lang="fr-FR" b="1" dirty="0">
                    <a:solidFill>
                      <a:srgbClr val="546FCD"/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C06D8F7E-9162-7A42-92AE-6F5AC6698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867" y="1438192"/>
                <a:ext cx="633419" cy="276999"/>
              </a:xfrm>
              <a:prstGeom prst="rect">
                <a:avLst/>
              </a:prstGeom>
              <a:blipFill>
                <a:blip r:embed="rId6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Ellipse 80">
            <a:extLst>
              <a:ext uri="{FF2B5EF4-FFF2-40B4-BE49-F238E27FC236}">
                <a16:creationId xmlns:a16="http://schemas.microsoft.com/office/drawing/2014/main" id="{424AB17B-C85B-0F48-80E0-7FA25A9F9BCF}"/>
              </a:ext>
            </a:extLst>
          </p:cNvPr>
          <p:cNvSpPr>
            <a:spLocks noChangeAspect="1"/>
          </p:cNvSpPr>
          <p:nvPr/>
        </p:nvSpPr>
        <p:spPr>
          <a:xfrm>
            <a:off x="493407" y="1485311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3ACED699-0D84-E345-81FA-8DFDE8BE7B94}"/>
              </a:ext>
            </a:extLst>
          </p:cNvPr>
          <p:cNvSpPr>
            <a:spLocks noChangeAspect="1"/>
          </p:cNvSpPr>
          <p:nvPr/>
        </p:nvSpPr>
        <p:spPr>
          <a:xfrm>
            <a:off x="463886" y="1491434"/>
            <a:ext cx="720000" cy="282760"/>
          </a:xfrm>
          <a:prstGeom prst="ellipse">
            <a:avLst/>
          </a:prstGeom>
          <a:solidFill>
            <a:srgbClr val="30A3CD">
              <a:alpha val="19000"/>
            </a:srgbClr>
          </a:solidFill>
          <a:ln w="38100">
            <a:solidFill>
              <a:srgbClr val="30A3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3FBFC17-8514-0D4F-A9F8-3B7E9B66A674}"/>
              </a:ext>
            </a:extLst>
          </p:cNvPr>
          <p:cNvSpPr txBox="1"/>
          <p:nvPr/>
        </p:nvSpPr>
        <p:spPr>
          <a:xfrm>
            <a:off x="720094" y="1474903"/>
            <a:ext cx="55885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fr-FR" b="1" dirty="0">
                <a:solidFill>
                  <a:srgbClr val="546FCD"/>
                </a:solidFill>
                <a:latin typeface="Arial Rounded MT Bold" panose="020F0704030504030204" pitchFamily="34" charset="77"/>
              </a:rPr>
              <a:t> </a:t>
            </a:r>
            <a:r>
              <a:rPr lang="fr-FR" sz="1400" b="1" dirty="0">
                <a:solidFill>
                  <a:srgbClr val="30A3CD"/>
                </a:solidFill>
                <a:latin typeface="Arial Rounded MT Bold" panose="020F0704030504030204" pitchFamily="34" charset="77"/>
              </a:rPr>
              <a:t>1</a:t>
            </a:r>
            <a:r>
              <a:rPr lang="fr-FR" b="1" dirty="0">
                <a:solidFill>
                  <a:srgbClr val="546FCD"/>
                </a:solidFill>
                <a:latin typeface="Arial Rounded MT Bold" panose="020F0704030504030204" pitchFamily="34" charset="77"/>
              </a:rPr>
              <a:t> </a:t>
            </a:r>
          </a:p>
        </p:txBody>
      </p:sp>
      <p:sp>
        <p:nvSpPr>
          <p:cNvPr id="82" name="Ellipse 81">
            <a:extLst>
              <a:ext uri="{FF2B5EF4-FFF2-40B4-BE49-F238E27FC236}">
                <a16:creationId xmlns:a16="http://schemas.microsoft.com/office/drawing/2014/main" id="{1C16E317-0D4C-E941-A32A-8AB9E0922752}"/>
              </a:ext>
            </a:extLst>
          </p:cNvPr>
          <p:cNvSpPr>
            <a:spLocks noChangeAspect="1"/>
          </p:cNvSpPr>
          <p:nvPr/>
        </p:nvSpPr>
        <p:spPr>
          <a:xfrm>
            <a:off x="7571195" y="4554037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83" name="Ellipse 82">
            <a:extLst>
              <a:ext uri="{FF2B5EF4-FFF2-40B4-BE49-F238E27FC236}">
                <a16:creationId xmlns:a16="http://schemas.microsoft.com/office/drawing/2014/main" id="{69A0732D-C6D1-9147-AE84-20AF9B5AFA9A}"/>
              </a:ext>
            </a:extLst>
          </p:cNvPr>
          <p:cNvSpPr>
            <a:spLocks noChangeAspect="1"/>
          </p:cNvSpPr>
          <p:nvPr/>
        </p:nvSpPr>
        <p:spPr>
          <a:xfrm>
            <a:off x="6862406" y="4241975"/>
            <a:ext cx="759600" cy="298311"/>
          </a:xfrm>
          <a:prstGeom prst="ellipse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p:sp>
        <p:nvSpPr>
          <p:cNvPr id="68" name="Ellipse 67">
            <a:extLst>
              <a:ext uri="{FF2B5EF4-FFF2-40B4-BE49-F238E27FC236}">
                <a16:creationId xmlns:a16="http://schemas.microsoft.com/office/drawing/2014/main" id="{219307E7-F5A1-EB4F-8430-B2CC59A2EF53}"/>
              </a:ext>
            </a:extLst>
          </p:cNvPr>
          <p:cNvSpPr>
            <a:spLocks noChangeAspect="1"/>
          </p:cNvSpPr>
          <p:nvPr/>
        </p:nvSpPr>
        <p:spPr>
          <a:xfrm>
            <a:off x="7590995" y="4576715"/>
            <a:ext cx="720000" cy="282760"/>
          </a:xfrm>
          <a:prstGeom prst="ellipse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233E2D-0F80-9D44-8735-BD1596AFAA4C}"/>
                  </a:ext>
                </a:extLst>
              </p:cNvPr>
              <p:cNvSpPr txBox="1"/>
              <p:nvPr/>
            </p:nvSpPr>
            <p:spPr>
              <a:xfrm>
                <a:off x="7713757" y="4564692"/>
                <a:ext cx="5597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970F4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fr-FR" sz="1400" b="1" dirty="0">
                    <a:solidFill>
                      <a:srgbClr val="970F4C"/>
                    </a:solidFill>
                    <a:latin typeface="Arial Rounded MT Bold" panose="020F0704030504030204" pitchFamily="34" charset="77"/>
                  </a:rPr>
                  <a:t> 3</a:t>
                </a:r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3F233E2D-0F80-9D44-8735-BD1596AFA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3757" y="4564692"/>
                <a:ext cx="559783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Ellipse 66">
            <a:extLst>
              <a:ext uri="{FF2B5EF4-FFF2-40B4-BE49-F238E27FC236}">
                <a16:creationId xmlns:a16="http://schemas.microsoft.com/office/drawing/2014/main" id="{65F89AF2-78F8-7A4C-B379-4F47C5F1952A}"/>
              </a:ext>
            </a:extLst>
          </p:cNvPr>
          <p:cNvSpPr>
            <a:spLocks noChangeAspect="1"/>
          </p:cNvSpPr>
          <p:nvPr/>
        </p:nvSpPr>
        <p:spPr>
          <a:xfrm>
            <a:off x="6892429" y="4249751"/>
            <a:ext cx="720000" cy="282760"/>
          </a:xfrm>
          <a:prstGeom prst="ellipse">
            <a:avLst/>
          </a:prstGeom>
          <a:solidFill>
            <a:srgbClr val="970F4C">
              <a:alpha val="19000"/>
            </a:srgbClr>
          </a:solidFill>
          <a:ln w="38100">
            <a:solidFill>
              <a:srgbClr val="970F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8F6097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F5C57A6-80FD-B44C-858D-6603DDFFBCD6}"/>
                  </a:ext>
                </a:extLst>
              </p:cNvPr>
              <p:cNvSpPr txBox="1"/>
              <p:nvPr/>
            </p:nvSpPr>
            <p:spPr>
              <a:xfrm>
                <a:off x="7061361" y="4236005"/>
                <a:ext cx="59964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FR" b="1" dirty="0">
                    <a:solidFill>
                      <a:schemeClr val="accent1">
                        <a:lumMod val="75000"/>
                      </a:schemeClr>
                    </a:solidFill>
                    <a:latin typeface="Arial Rounded MT Bold" panose="020F0704030504030204" pitchFamily="34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fr-FR" sz="1400" b="1" i="1" smtClean="0">
                        <a:solidFill>
                          <a:srgbClr val="970F4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fr-FR" sz="1400" b="1" dirty="0">
                    <a:solidFill>
                      <a:srgbClr val="970F4C"/>
                    </a:solidFill>
                    <a:latin typeface="Arial Rounded MT Bold" panose="020F0704030504030204" pitchFamily="34" charset="77"/>
                  </a:rPr>
                  <a:t> 3</a:t>
                </a:r>
                <a:r>
                  <a:rPr lang="fr-FR" b="1" dirty="0">
                    <a:solidFill>
                      <a:srgbClr val="970F4C"/>
                    </a:solidFill>
                    <a:latin typeface="Arial Rounded MT Bold" panose="020F0704030504030204" pitchFamily="34" charset="77"/>
                  </a:rPr>
                  <a:t> </a:t>
                </a:r>
                <a:endParaRPr lang="fr-FR" b="1" dirty="0">
                  <a:solidFill>
                    <a:schemeClr val="accent1">
                      <a:lumMod val="75000"/>
                    </a:schemeClr>
                  </a:solidFill>
                  <a:latin typeface="Arial Rounded MT Bold" panose="020F0704030504030204" pitchFamily="34" charset="77"/>
                </a:endParaRPr>
              </a:p>
            </p:txBody>
          </p:sp>
        </mc:Choice>
        <mc:Fallback xmlns=""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2F5C57A6-80FD-B44C-858D-6603DDFFB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1" y="4236005"/>
                <a:ext cx="599640" cy="276999"/>
              </a:xfrm>
              <a:prstGeom prst="rect">
                <a:avLst/>
              </a:prstGeom>
              <a:blipFill>
                <a:blip r:embed="rId8"/>
                <a:stretch>
                  <a:fillRect b="-3636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ZoneTexte 1">
            <a:extLst>
              <a:ext uri="{FF2B5EF4-FFF2-40B4-BE49-F238E27FC236}">
                <a16:creationId xmlns:a16="http://schemas.microsoft.com/office/drawing/2014/main" id="{A14028E9-3BCC-BF49-82C1-A355B037BEC9}"/>
              </a:ext>
            </a:extLst>
          </p:cNvPr>
          <p:cNvSpPr txBox="1"/>
          <p:nvPr/>
        </p:nvSpPr>
        <p:spPr>
          <a:xfrm>
            <a:off x="4963576" y="217570"/>
            <a:ext cx="360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du </a:t>
            </a:r>
            <a:r>
              <a:rPr lang="fr-FR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clustering</a:t>
            </a:r>
            <a:endParaRPr lang="fr-FR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05A4086-4AD9-4342-9BE9-4E41F251F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485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8C033EE-B05D-7341-9C24-0A30C981C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 de la stabilité du clustering dans le temps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24B33A8-BDA9-8D48-8C81-407D8104E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902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EB10A99-ACD7-DB46-94C5-68D0504ED96F}"/>
              </a:ext>
            </a:extLst>
          </p:cNvPr>
          <p:cNvSpPr txBox="1"/>
          <p:nvPr/>
        </p:nvSpPr>
        <p:spPr>
          <a:xfrm>
            <a:off x="864296" y="408022"/>
            <a:ext cx="6078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+mj-lt"/>
              </a:rPr>
              <a:t>Evolution du </a:t>
            </a:r>
            <a:r>
              <a:rPr lang="fr-FR" sz="3600" b="1" dirty="0" err="1">
                <a:latin typeface="+mj-lt"/>
              </a:rPr>
              <a:t>Adjusted</a:t>
            </a:r>
            <a:r>
              <a:rPr lang="fr-FR" sz="3600" b="1" dirty="0">
                <a:latin typeface="+mj-lt"/>
              </a:rPr>
              <a:t> Rand Index (ARI)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ADABA4-9ADA-FC47-BB3E-0F56F676D7D1}"/>
              </a:ext>
            </a:extLst>
          </p:cNvPr>
          <p:cNvSpPr txBox="1"/>
          <p:nvPr/>
        </p:nvSpPr>
        <p:spPr>
          <a:xfrm>
            <a:off x="864296" y="1691313"/>
            <a:ext cx="584130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Calcul de l’ARI entre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élaboré à la date </a:t>
            </a:r>
            <a:r>
              <a:rPr lang="fr-FR" dirty="0" err="1"/>
              <a:t>t</a:t>
            </a:r>
            <a:r>
              <a:rPr lang="fr-FR" dirty="0"/>
              <a:t> appliqué aux clients à la date </a:t>
            </a:r>
            <a:r>
              <a:rPr lang="fr-FR" dirty="0" err="1"/>
              <a:t>t</a:t>
            </a:r>
            <a:r>
              <a:rPr lang="fr-FR" dirty="0"/>
              <a:t>+△</a:t>
            </a:r>
            <a:r>
              <a:rPr lang="fr-FR" dirty="0" err="1"/>
              <a:t>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élaboré à la date </a:t>
            </a:r>
            <a:r>
              <a:rPr lang="fr-FR" dirty="0" err="1"/>
              <a:t>t</a:t>
            </a:r>
            <a:r>
              <a:rPr lang="fr-FR" dirty="0"/>
              <a:t>+△</a:t>
            </a:r>
            <a:r>
              <a:rPr lang="fr-FR" dirty="0" err="1"/>
              <a:t>t</a:t>
            </a:r>
            <a:r>
              <a:rPr lang="fr-FR" dirty="0"/>
              <a:t> appliqué aux clients à la date </a:t>
            </a:r>
            <a:r>
              <a:rPr lang="fr-FR" dirty="0" err="1"/>
              <a:t>t</a:t>
            </a:r>
            <a:r>
              <a:rPr lang="fr-FR" dirty="0"/>
              <a:t>+△</a:t>
            </a:r>
            <a:r>
              <a:rPr lang="fr-FR" dirty="0" err="1"/>
              <a:t>t</a:t>
            </a:r>
            <a:endParaRPr lang="fr-FR" dirty="0"/>
          </a:p>
          <a:p>
            <a:endParaRPr lang="fr-FR" dirty="0"/>
          </a:p>
          <a:p>
            <a:r>
              <a:rPr lang="fr-FR" dirty="0"/>
              <a:t>La simulation est effectuée à intervalle △</a:t>
            </a:r>
            <a:r>
              <a:rPr lang="fr-FR" dirty="0" err="1"/>
              <a:t>t</a:t>
            </a:r>
            <a:r>
              <a:rPr lang="fr-FR" dirty="0"/>
              <a:t>. Les courbes ci-contre montrent l’évolution du ARI si ce délai est 30 jours, pour le premier graphique, 60 jours, pour le deuxième.</a:t>
            </a:r>
          </a:p>
          <a:p>
            <a:endParaRPr lang="fr-FR" dirty="0"/>
          </a:p>
          <a:p>
            <a:r>
              <a:rPr lang="fr-FR" dirty="0"/>
              <a:t>La </a:t>
            </a:r>
            <a:r>
              <a:rPr lang="fr-FR" b="1" dirty="0"/>
              <a:t>mise à jour mensuelle du </a:t>
            </a:r>
            <a:r>
              <a:rPr lang="fr-FR" b="1" dirty="0" err="1"/>
              <a:t>clustering</a:t>
            </a:r>
            <a:r>
              <a:rPr lang="fr-FR" b="1" dirty="0"/>
              <a:t> </a:t>
            </a:r>
            <a:r>
              <a:rPr lang="fr-FR" dirty="0"/>
              <a:t>permet de conserver un ARI au-delà de 0.8.</a:t>
            </a:r>
          </a:p>
          <a:p>
            <a:endParaRPr lang="fr-FR" dirty="0"/>
          </a:p>
          <a:p>
            <a:r>
              <a:rPr lang="fr-FR" dirty="0"/>
              <a:t>La </a:t>
            </a:r>
            <a:r>
              <a:rPr lang="fr-FR" b="1" dirty="0"/>
              <a:t>mise à jour du </a:t>
            </a:r>
            <a:r>
              <a:rPr lang="fr-FR" b="1" dirty="0" err="1"/>
              <a:t>clustering</a:t>
            </a:r>
            <a:r>
              <a:rPr lang="fr-FR" b="1" dirty="0"/>
              <a:t> tous les 2 mois</a:t>
            </a:r>
            <a:r>
              <a:rPr lang="fr-FR" dirty="0"/>
              <a:t> permet de conserver un ARI au-delà de 0.75.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34B628-B0C6-FE42-A60F-337AB62F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26</a:t>
            </a:fld>
            <a:endParaRPr lang="fr-FR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146DAEE-48F0-BF4C-B2E7-10C190E9C4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30" t="7279" r="9035" b="6456"/>
          <a:stretch/>
        </p:blipFill>
        <p:spPr>
          <a:xfrm>
            <a:off x="7313949" y="3582876"/>
            <a:ext cx="4320000" cy="226588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F6ED8A-62BF-C749-91C9-CB62FF856D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39" t="5895" r="8852" b="5895"/>
          <a:stretch/>
        </p:blipFill>
        <p:spPr>
          <a:xfrm>
            <a:off x="7313949" y="931242"/>
            <a:ext cx="4320000" cy="230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822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2EB10A99-ACD7-DB46-94C5-68D0504ED96F}"/>
              </a:ext>
            </a:extLst>
          </p:cNvPr>
          <p:cNvSpPr txBox="1"/>
          <p:nvPr/>
        </p:nvSpPr>
        <p:spPr>
          <a:xfrm>
            <a:off x="864296" y="408022"/>
            <a:ext cx="6078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latin typeface="+mj-lt"/>
              </a:rPr>
              <a:t>Evolution Silhouette Score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0ADABA4-9ADA-FC47-BB3E-0F56F676D7D1}"/>
              </a:ext>
            </a:extLst>
          </p:cNvPr>
          <p:cNvSpPr txBox="1"/>
          <p:nvPr/>
        </p:nvSpPr>
        <p:spPr>
          <a:xfrm>
            <a:off x="864296" y="1582340"/>
            <a:ext cx="58413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Calcul du silhouette score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clustering</a:t>
            </a:r>
            <a:r>
              <a:rPr lang="fr-FR" dirty="0"/>
              <a:t> est élaboré à la date </a:t>
            </a:r>
            <a:r>
              <a:rPr lang="fr-FR" dirty="0" err="1"/>
              <a:t>t</a:t>
            </a:r>
            <a:r>
              <a:rPr lang="fr-FR" dirty="0"/>
              <a:t> et appliqué aux clients à la date </a:t>
            </a:r>
            <a:r>
              <a:rPr lang="fr-FR" dirty="0" err="1"/>
              <a:t>t</a:t>
            </a:r>
            <a:r>
              <a:rPr lang="fr-FR" dirty="0"/>
              <a:t>+△</a:t>
            </a:r>
            <a:r>
              <a:rPr lang="fr-FR" dirty="0" err="1"/>
              <a:t>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Silhouette score est une moyenne des scores obtenus par un échantillon de 10 000 clients.</a:t>
            </a:r>
          </a:p>
          <a:p>
            <a:endParaRPr lang="fr-FR" dirty="0"/>
          </a:p>
          <a:p>
            <a:r>
              <a:rPr lang="fr-FR" dirty="0"/>
              <a:t>La simulation est effectuée à intervalle △</a:t>
            </a:r>
            <a:r>
              <a:rPr lang="fr-FR" dirty="0" err="1"/>
              <a:t>t</a:t>
            </a:r>
            <a:r>
              <a:rPr lang="fr-FR" dirty="0"/>
              <a:t>. Les courbes ci-contre montrent l’évolution du score si ce délai est 30 jours, pour le premier graphique, 60 jours, pour le deuxième.</a:t>
            </a:r>
          </a:p>
          <a:p>
            <a:endParaRPr lang="fr-FR" dirty="0"/>
          </a:p>
          <a:p>
            <a:r>
              <a:rPr lang="fr-FR" dirty="0"/>
              <a:t>Le coefficient de silhouette se maintient aux alentours de 0.4 à partir d’une certaine date, que la mise à jour soit tous les 30 ou 60 jours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934B628-B0C6-FE42-A60F-337AB62F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27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A40E1E-9EFB-BC4D-983A-A175CFC6A1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5" t="6598" r="8187" b="6598"/>
          <a:stretch/>
        </p:blipFill>
        <p:spPr>
          <a:xfrm>
            <a:off x="7425600" y="921638"/>
            <a:ext cx="4320000" cy="22343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BE8621-0FE3-D54E-958B-1F6DF32257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80" t="6718" r="8334" b="6597"/>
          <a:stretch/>
        </p:blipFill>
        <p:spPr>
          <a:xfrm>
            <a:off x="7425600" y="3428999"/>
            <a:ext cx="4320000" cy="225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90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325A182-725F-C844-9547-E03857A55BF9}"/>
              </a:ext>
            </a:extLst>
          </p:cNvPr>
          <p:cNvSpPr txBox="1"/>
          <p:nvPr/>
        </p:nvSpPr>
        <p:spPr>
          <a:xfrm>
            <a:off x="967483" y="474345"/>
            <a:ext cx="1066488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Problématique :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Proposer une segmentation de clients pour </a:t>
            </a:r>
            <a:r>
              <a:rPr lang="fr-FR" dirty="0" err="1"/>
              <a:t>Olist</a:t>
            </a:r>
            <a:r>
              <a:rPr lang="fr-FR" dirty="0"/>
              <a:t>, entreprise de vente en ligne, utilisable pour les campagnes de communication.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Analyser la fréquence à laquelle cette segmentation doit être renouvelée pour rester pertinente, afin de proposer un contrat de maintenance.</a:t>
            </a:r>
          </a:p>
          <a:p>
            <a:endParaRPr lang="fr-FR" dirty="0"/>
          </a:p>
          <a:p>
            <a:r>
              <a:rPr lang="fr-FR" sz="3600" dirty="0"/>
              <a:t>Données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 disponibles sont décomposées en plusieurs tableaux organisés par produit, par commande ou encore par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données concernent une période allant </a:t>
            </a:r>
          </a:p>
          <a:p>
            <a:pPr lvl="1"/>
            <a:r>
              <a:rPr lang="fr-FR" dirty="0"/>
              <a:t>de septembre 2016 à octobre 2018.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taux de valeurs nulles est très faible dans chaque </a:t>
            </a:r>
            <a:r>
              <a:rPr lang="fr-FR" dirty="0" err="1"/>
              <a:t>dataset</a:t>
            </a:r>
            <a:r>
              <a:rPr lang="fr-F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 groupement des tableaux fait apparaitre de nouvelles valeurs nulles.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6B97E87-CB89-E94A-A957-FD364003C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3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24DE0E5-4412-2F49-B7EA-5DA2E7BA5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9" t="4611" r="8538" b="4405"/>
          <a:stretch/>
        </p:blipFill>
        <p:spPr>
          <a:xfrm>
            <a:off x="6096000" y="3532822"/>
            <a:ext cx="3753787" cy="195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5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3ADE5F-F901-0A46-980E-753EBF483B49}"/>
              </a:ext>
            </a:extLst>
          </p:cNvPr>
          <p:cNvSpPr/>
          <p:nvPr/>
        </p:nvSpPr>
        <p:spPr>
          <a:xfrm>
            <a:off x="-556424" y="0"/>
            <a:ext cx="12748424" cy="6858000"/>
          </a:xfrm>
          <a:prstGeom prst="rect">
            <a:avLst/>
          </a:prstGeom>
          <a:solidFill>
            <a:srgbClr val="F1F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A5AA14-6980-574C-A4A9-EAD7200FA7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8000"/>
          </a:blip>
          <a:srcRect r="17828"/>
          <a:stretch/>
        </p:blipFill>
        <p:spPr>
          <a:xfrm>
            <a:off x="1162017" y="980675"/>
            <a:ext cx="9867965" cy="555073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E53A464-99E0-7945-B9DC-858CADEF1656}"/>
              </a:ext>
            </a:extLst>
          </p:cNvPr>
          <p:cNvSpPr txBox="1"/>
          <p:nvPr/>
        </p:nvSpPr>
        <p:spPr>
          <a:xfrm>
            <a:off x="533493" y="4312357"/>
            <a:ext cx="4117940" cy="646331"/>
          </a:xfrm>
          <a:custGeom>
            <a:avLst/>
            <a:gdLst>
              <a:gd name="connsiteX0" fmla="*/ 0 w 4117940"/>
              <a:gd name="connsiteY0" fmla="*/ 0 h 646331"/>
              <a:gd name="connsiteX1" fmla="*/ 768682 w 4117940"/>
              <a:gd name="connsiteY1" fmla="*/ 0 h 646331"/>
              <a:gd name="connsiteX2" fmla="*/ 1496185 w 4117940"/>
              <a:gd name="connsiteY2" fmla="*/ 0 h 646331"/>
              <a:gd name="connsiteX3" fmla="*/ 2223688 w 4117940"/>
              <a:gd name="connsiteY3" fmla="*/ 0 h 646331"/>
              <a:gd name="connsiteX4" fmla="*/ 2786473 w 4117940"/>
              <a:gd name="connsiteY4" fmla="*/ 0 h 646331"/>
              <a:gd name="connsiteX5" fmla="*/ 3390437 w 4117940"/>
              <a:gd name="connsiteY5" fmla="*/ 0 h 646331"/>
              <a:gd name="connsiteX6" fmla="*/ 4117940 w 4117940"/>
              <a:gd name="connsiteY6" fmla="*/ 0 h 646331"/>
              <a:gd name="connsiteX7" fmla="*/ 4117940 w 4117940"/>
              <a:gd name="connsiteY7" fmla="*/ 646331 h 646331"/>
              <a:gd name="connsiteX8" fmla="*/ 3431617 w 4117940"/>
              <a:gd name="connsiteY8" fmla="*/ 646331 h 646331"/>
              <a:gd name="connsiteX9" fmla="*/ 2868832 w 4117940"/>
              <a:gd name="connsiteY9" fmla="*/ 646331 h 646331"/>
              <a:gd name="connsiteX10" fmla="*/ 2306046 w 4117940"/>
              <a:gd name="connsiteY10" fmla="*/ 646331 h 646331"/>
              <a:gd name="connsiteX11" fmla="*/ 1578544 w 4117940"/>
              <a:gd name="connsiteY11" fmla="*/ 646331 h 646331"/>
              <a:gd name="connsiteX12" fmla="*/ 974579 w 4117940"/>
              <a:gd name="connsiteY12" fmla="*/ 646331 h 646331"/>
              <a:gd name="connsiteX13" fmla="*/ 0 w 4117940"/>
              <a:gd name="connsiteY13" fmla="*/ 646331 h 646331"/>
              <a:gd name="connsiteX14" fmla="*/ 0 w 4117940"/>
              <a:gd name="connsiteY1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17940" h="646331" fill="none" extrusionOk="0">
                <a:moveTo>
                  <a:pt x="0" y="0"/>
                </a:moveTo>
                <a:cubicBezTo>
                  <a:pt x="302490" y="-8646"/>
                  <a:pt x="510560" y="-27494"/>
                  <a:pt x="768682" y="0"/>
                </a:cubicBezTo>
                <a:cubicBezTo>
                  <a:pt x="1026804" y="27494"/>
                  <a:pt x="1164230" y="-19297"/>
                  <a:pt x="1496185" y="0"/>
                </a:cubicBezTo>
                <a:cubicBezTo>
                  <a:pt x="1828140" y="19297"/>
                  <a:pt x="1879503" y="-11751"/>
                  <a:pt x="2223688" y="0"/>
                </a:cubicBezTo>
                <a:cubicBezTo>
                  <a:pt x="2567873" y="11751"/>
                  <a:pt x="2629651" y="16325"/>
                  <a:pt x="2786473" y="0"/>
                </a:cubicBezTo>
                <a:cubicBezTo>
                  <a:pt x="2943296" y="-16325"/>
                  <a:pt x="3210296" y="-20677"/>
                  <a:pt x="3390437" y="0"/>
                </a:cubicBezTo>
                <a:cubicBezTo>
                  <a:pt x="3570578" y="20677"/>
                  <a:pt x="3806332" y="26319"/>
                  <a:pt x="4117940" y="0"/>
                </a:cubicBezTo>
                <a:cubicBezTo>
                  <a:pt x="4108847" y="148692"/>
                  <a:pt x="4101652" y="361506"/>
                  <a:pt x="4117940" y="646331"/>
                </a:cubicBezTo>
                <a:cubicBezTo>
                  <a:pt x="3891913" y="655281"/>
                  <a:pt x="3699667" y="635807"/>
                  <a:pt x="3431617" y="646331"/>
                </a:cubicBezTo>
                <a:cubicBezTo>
                  <a:pt x="3163567" y="656855"/>
                  <a:pt x="3077200" y="673197"/>
                  <a:pt x="2868832" y="646331"/>
                </a:cubicBezTo>
                <a:cubicBezTo>
                  <a:pt x="2660464" y="619465"/>
                  <a:pt x="2572643" y="673066"/>
                  <a:pt x="2306046" y="646331"/>
                </a:cubicBezTo>
                <a:cubicBezTo>
                  <a:pt x="2039449" y="619596"/>
                  <a:pt x="1797003" y="615590"/>
                  <a:pt x="1578544" y="646331"/>
                </a:cubicBezTo>
                <a:cubicBezTo>
                  <a:pt x="1360085" y="677072"/>
                  <a:pt x="1253547" y="651710"/>
                  <a:pt x="974579" y="646331"/>
                </a:cubicBezTo>
                <a:cubicBezTo>
                  <a:pt x="695611" y="640952"/>
                  <a:pt x="246133" y="623019"/>
                  <a:pt x="0" y="646331"/>
                </a:cubicBezTo>
                <a:cubicBezTo>
                  <a:pt x="8705" y="449706"/>
                  <a:pt x="-22255" y="264781"/>
                  <a:pt x="0" y="0"/>
                </a:cubicBezTo>
                <a:close/>
              </a:path>
              <a:path w="4117940" h="646331" stroke="0" extrusionOk="0">
                <a:moveTo>
                  <a:pt x="0" y="0"/>
                </a:moveTo>
                <a:cubicBezTo>
                  <a:pt x="291761" y="-26661"/>
                  <a:pt x="445528" y="9497"/>
                  <a:pt x="645144" y="0"/>
                </a:cubicBezTo>
                <a:cubicBezTo>
                  <a:pt x="844760" y="-9497"/>
                  <a:pt x="987713" y="-15995"/>
                  <a:pt x="1207929" y="0"/>
                </a:cubicBezTo>
                <a:cubicBezTo>
                  <a:pt x="1428146" y="15995"/>
                  <a:pt x="1778303" y="37934"/>
                  <a:pt x="1976611" y="0"/>
                </a:cubicBezTo>
                <a:cubicBezTo>
                  <a:pt x="2174919" y="-37934"/>
                  <a:pt x="2464853" y="12680"/>
                  <a:pt x="2621755" y="0"/>
                </a:cubicBezTo>
                <a:cubicBezTo>
                  <a:pt x="2778657" y="-12680"/>
                  <a:pt x="2989104" y="-2302"/>
                  <a:pt x="3266899" y="0"/>
                </a:cubicBezTo>
                <a:cubicBezTo>
                  <a:pt x="3544694" y="2302"/>
                  <a:pt x="3884946" y="16703"/>
                  <a:pt x="4117940" y="0"/>
                </a:cubicBezTo>
                <a:cubicBezTo>
                  <a:pt x="4135002" y="164768"/>
                  <a:pt x="4130022" y="462575"/>
                  <a:pt x="4117940" y="646331"/>
                </a:cubicBezTo>
                <a:cubicBezTo>
                  <a:pt x="3919665" y="679029"/>
                  <a:pt x="3636370" y="620542"/>
                  <a:pt x="3431617" y="646331"/>
                </a:cubicBezTo>
                <a:cubicBezTo>
                  <a:pt x="3226864" y="672120"/>
                  <a:pt x="3145408" y="630917"/>
                  <a:pt x="2868832" y="646331"/>
                </a:cubicBezTo>
                <a:cubicBezTo>
                  <a:pt x="2592256" y="661745"/>
                  <a:pt x="2505955" y="648735"/>
                  <a:pt x="2182508" y="646331"/>
                </a:cubicBezTo>
                <a:cubicBezTo>
                  <a:pt x="1859061" y="643927"/>
                  <a:pt x="1700945" y="638427"/>
                  <a:pt x="1496185" y="646331"/>
                </a:cubicBezTo>
                <a:cubicBezTo>
                  <a:pt x="1291425" y="654235"/>
                  <a:pt x="1057521" y="666801"/>
                  <a:pt x="851041" y="646331"/>
                </a:cubicBezTo>
                <a:cubicBezTo>
                  <a:pt x="644561" y="625861"/>
                  <a:pt x="393343" y="676519"/>
                  <a:pt x="0" y="646331"/>
                </a:cubicBezTo>
                <a:cubicBezTo>
                  <a:pt x="-7103" y="369471"/>
                  <a:pt x="8477" y="282104"/>
                  <a:pt x="0" y="0"/>
                </a:cubicBezTo>
                <a:close/>
              </a:path>
            </a:pathLst>
          </a:custGeom>
          <a:solidFill>
            <a:srgbClr val="DEA0E9">
              <a:alpha val="66000"/>
            </a:srgbClr>
          </a:solidFill>
          <a:ln w="25400">
            <a:solidFill>
              <a:srgbClr val="74537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74537C"/>
                </a:solidFill>
              </a:rPr>
              <a:t>Création de </a:t>
            </a:r>
            <a:r>
              <a:rPr lang="fr-FR" sz="1200" dirty="0" err="1">
                <a:solidFill>
                  <a:srgbClr val="74537C"/>
                </a:solidFill>
              </a:rPr>
              <a:t>features</a:t>
            </a:r>
            <a:r>
              <a:rPr lang="fr-FR" sz="1200" dirty="0">
                <a:solidFill>
                  <a:srgbClr val="74537C"/>
                </a:solidFill>
              </a:rPr>
              <a:t> par commande: nombre de </a:t>
            </a:r>
            <a:r>
              <a:rPr lang="fr-FR" sz="1200" dirty="0" err="1">
                <a:solidFill>
                  <a:srgbClr val="74537C"/>
                </a:solidFill>
              </a:rPr>
              <a:t>reviews</a:t>
            </a:r>
            <a:r>
              <a:rPr lang="fr-FR" sz="1200" dirty="0">
                <a:solidFill>
                  <a:srgbClr val="74537C"/>
                </a:solidFill>
              </a:rPr>
              <a:t> et nombre de commentaires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74537C"/>
                </a:solidFill>
              </a:rPr>
              <a:t>Agrégation par commande puis fusion avec </a:t>
            </a:r>
            <a:r>
              <a:rPr lang="fr-FR" sz="1200" dirty="0" err="1">
                <a:solidFill>
                  <a:srgbClr val="74537C"/>
                </a:solidFill>
              </a:rPr>
              <a:t>orders_dataset</a:t>
            </a:r>
            <a:endParaRPr lang="fr-FR" sz="1200" dirty="0">
              <a:solidFill>
                <a:srgbClr val="74537C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541CE58-4260-9344-AE63-7EED578A24AA}"/>
              </a:ext>
            </a:extLst>
          </p:cNvPr>
          <p:cNvSpPr txBox="1"/>
          <p:nvPr/>
        </p:nvSpPr>
        <p:spPr>
          <a:xfrm>
            <a:off x="205729" y="1108015"/>
            <a:ext cx="4445704" cy="1015663"/>
          </a:xfrm>
          <a:custGeom>
            <a:avLst/>
            <a:gdLst>
              <a:gd name="connsiteX0" fmla="*/ 0 w 4445704"/>
              <a:gd name="connsiteY0" fmla="*/ 0 h 1015663"/>
              <a:gd name="connsiteX1" fmla="*/ 546186 w 4445704"/>
              <a:gd name="connsiteY1" fmla="*/ 0 h 1015663"/>
              <a:gd name="connsiteX2" fmla="*/ 1225744 w 4445704"/>
              <a:gd name="connsiteY2" fmla="*/ 0 h 1015663"/>
              <a:gd name="connsiteX3" fmla="*/ 1816388 w 4445704"/>
              <a:gd name="connsiteY3" fmla="*/ 0 h 1015663"/>
              <a:gd name="connsiteX4" fmla="*/ 2362574 w 4445704"/>
              <a:gd name="connsiteY4" fmla="*/ 0 h 1015663"/>
              <a:gd name="connsiteX5" fmla="*/ 3042132 w 4445704"/>
              <a:gd name="connsiteY5" fmla="*/ 0 h 1015663"/>
              <a:gd name="connsiteX6" fmla="*/ 3677232 w 4445704"/>
              <a:gd name="connsiteY6" fmla="*/ 0 h 1015663"/>
              <a:gd name="connsiteX7" fmla="*/ 4445704 w 4445704"/>
              <a:gd name="connsiteY7" fmla="*/ 0 h 1015663"/>
              <a:gd name="connsiteX8" fmla="*/ 4445704 w 4445704"/>
              <a:gd name="connsiteY8" fmla="*/ 528145 h 1015663"/>
              <a:gd name="connsiteX9" fmla="*/ 4445704 w 4445704"/>
              <a:gd name="connsiteY9" fmla="*/ 1015663 h 1015663"/>
              <a:gd name="connsiteX10" fmla="*/ 3899518 w 4445704"/>
              <a:gd name="connsiteY10" fmla="*/ 1015663 h 1015663"/>
              <a:gd name="connsiteX11" fmla="*/ 3397788 w 4445704"/>
              <a:gd name="connsiteY11" fmla="*/ 1015663 h 1015663"/>
              <a:gd name="connsiteX12" fmla="*/ 2718230 w 4445704"/>
              <a:gd name="connsiteY12" fmla="*/ 1015663 h 1015663"/>
              <a:gd name="connsiteX13" fmla="*/ 2172044 w 4445704"/>
              <a:gd name="connsiteY13" fmla="*/ 1015663 h 1015663"/>
              <a:gd name="connsiteX14" fmla="*/ 1492486 w 4445704"/>
              <a:gd name="connsiteY14" fmla="*/ 1015663 h 1015663"/>
              <a:gd name="connsiteX15" fmla="*/ 768472 w 4445704"/>
              <a:gd name="connsiteY15" fmla="*/ 1015663 h 1015663"/>
              <a:gd name="connsiteX16" fmla="*/ 0 w 4445704"/>
              <a:gd name="connsiteY16" fmla="*/ 1015663 h 1015663"/>
              <a:gd name="connsiteX17" fmla="*/ 0 w 4445704"/>
              <a:gd name="connsiteY17" fmla="*/ 487518 h 1015663"/>
              <a:gd name="connsiteX18" fmla="*/ 0 w 4445704"/>
              <a:gd name="connsiteY18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445704" h="1015663" fill="none" extrusionOk="0">
                <a:moveTo>
                  <a:pt x="0" y="0"/>
                </a:moveTo>
                <a:cubicBezTo>
                  <a:pt x="181519" y="12559"/>
                  <a:pt x="434704" y="-9866"/>
                  <a:pt x="546186" y="0"/>
                </a:cubicBezTo>
                <a:cubicBezTo>
                  <a:pt x="657668" y="9866"/>
                  <a:pt x="1056997" y="32907"/>
                  <a:pt x="1225744" y="0"/>
                </a:cubicBezTo>
                <a:cubicBezTo>
                  <a:pt x="1394491" y="-32907"/>
                  <a:pt x="1642099" y="-14838"/>
                  <a:pt x="1816388" y="0"/>
                </a:cubicBezTo>
                <a:cubicBezTo>
                  <a:pt x="1990677" y="14838"/>
                  <a:pt x="2110471" y="15390"/>
                  <a:pt x="2362574" y="0"/>
                </a:cubicBezTo>
                <a:cubicBezTo>
                  <a:pt x="2614677" y="-15390"/>
                  <a:pt x="2834003" y="-2868"/>
                  <a:pt x="3042132" y="0"/>
                </a:cubicBezTo>
                <a:cubicBezTo>
                  <a:pt x="3250261" y="2868"/>
                  <a:pt x="3399349" y="19299"/>
                  <a:pt x="3677232" y="0"/>
                </a:cubicBezTo>
                <a:cubicBezTo>
                  <a:pt x="3955115" y="-19299"/>
                  <a:pt x="4231784" y="-8028"/>
                  <a:pt x="4445704" y="0"/>
                </a:cubicBezTo>
                <a:cubicBezTo>
                  <a:pt x="4455568" y="165451"/>
                  <a:pt x="4431241" y="401672"/>
                  <a:pt x="4445704" y="528145"/>
                </a:cubicBezTo>
                <a:cubicBezTo>
                  <a:pt x="4460167" y="654619"/>
                  <a:pt x="4423049" y="910346"/>
                  <a:pt x="4445704" y="1015663"/>
                </a:cubicBezTo>
                <a:cubicBezTo>
                  <a:pt x="4212772" y="1000620"/>
                  <a:pt x="4152667" y="1000873"/>
                  <a:pt x="3899518" y="1015663"/>
                </a:cubicBezTo>
                <a:cubicBezTo>
                  <a:pt x="3646369" y="1030453"/>
                  <a:pt x="3571391" y="992149"/>
                  <a:pt x="3397788" y="1015663"/>
                </a:cubicBezTo>
                <a:cubicBezTo>
                  <a:pt x="3224185" y="1039178"/>
                  <a:pt x="2929995" y="996957"/>
                  <a:pt x="2718230" y="1015663"/>
                </a:cubicBezTo>
                <a:cubicBezTo>
                  <a:pt x="2506465" y="1034369"/>
                  <a:pt x="2289406" y="1008068"/>
                  <a:pt x="2172044" y="1015663"/>
                </a:cubicBezTo>
                <a:cubicBezTo>
                  <a:pt x="2054682" y="1023258"/>
                  <a:pt x="1647720" y="1015704"/>
                  <a:pt x="1492486" y="1015663"/>
                </a:cubicBezTo>
                <a:cubicBezTo>
                  <a:pt x="1337252" y="1015622"/>
                  <a:pt x="1031072" y="1011279"/>
                  <a:pt x="768472" y="1015663"/>
                </a:cubicBezTo>
                <a:cubicBezTo>
                  <a:pt x="505872" y="1020047"/>
                  <a:pt x="201353" y="1034408"/>
                  <a:pt x="0" y="1015663"/>
                </a:cubicBezTo>
                <a:cubicBezTo>
                  <a:pt x="-4320" y="872369"/>
                  <a:pt x="21022" y="680686"/>
                  <a:pt x="0" y="487518"/>
                </a:cubicBezTo>
                <a:cubicBezTo>
                  <a:pt x="-21022" y="294351"/>
                  <a:pt x="15529" y="209289"/>
                  <a:pt x="0" y="0"/>
                </a:cubicBezTo>
                <a:close/>
              </a:path>
              <a:path w="4445704" h="1015663" stroke="0" extrusionOk="0">
                <a:moveTo>
                  <a:pt x="0" y="0"/>
                </a:moveTo>
                <a:cubicBezTo>
                  <a:pt x="242412" y="-14792"/>
                  <a:pt x="326705" y="27250"/>
                  <a:pt x="590644" y="0"/>
                </a:cubicBezTo>
                <a:cubicBezTo>
                  <a:pt x="854583" y="-27250"/>
                  <a:pt x="903631" y="-24578"/>
                  <a:pt x="1092373" y="0"/>
                </a:cubicBezTo>
                <a:cubicBezTo>
                  <a:pt x="1281115" y="24578"/>
                  <a:pt x="1522622" y="17885"/>
                  <a:pt x="1816388" y="0"/>
                </a:cubicBezTo>
                <a:cubicBezTo>
                  <a:pt x="2110154" y="-17885"/>
                  <a:pt x="2169733" y="28707"/>
                  <a:pt x="2407031" y="0"/>
                </a:cubicBezTo>
                <a:cubicBezTo>
                  <a:pt x="2644329" y="-28707"/>
                  <a:pt x="2732504" y="26897"/>
                  <a:pt x="2997675" y="0"/>
                </a:cubicBezTo>
                <a:cubicBezTo>
                  <a:pt x="3262846" y="-26897"/>
                  <a:pt x="3558112" y="-31619"/>
                  <a:pt x="3721689" y="0"/>
                </a:cubicBezTo>
                <a:cubicBezTo>
                  <a:pt x="3885266" y="31619"/>
                  <a:pt x="4250620" y="2383"/>
                  <a:pt x="4445704" y="0"/>
                </a:cubicBezTo>
                <a:cubicBezTo>
                  <a:pt x="4428103" y="225982"/>
                  <a:pt x="4430132" y="344324"/>
                  <a:pt x="4445704" y="528145"/>
                </a:cubicBezTo>
                <a:cubicBezTo>
                  <a:pt x="4461276" y="711966"/>
                  <a:pt x="4424329" y="866069"/>
                  <a:pt x="4445704" y="1015663"/>
                </a:cubicBezTo>
                <a:cubicBezTo>
                  <a:pt x="4236849" y="1005597"/>
                  <a:pt x="4030199" y="997027"/>
                  <a:pt x="3899518" y="1015663"/>
                </a:cubicBezTo>
                <a:cubicBezTo>
                  <a:pt x="3768837" y="1034299"/>
                  <a:pt x="3492599" y="1023011"/>
                  <a:pt x="3264417" y="1015663"/>
                </a:cubicBezTo>
                <a:cubicBezTo>
                  <a:pt x="3036235" y="1008315"/>
                  <a:pt x="2799086" y="996718"/>
                  <a:pt x="2673773" y="1015663"/>
                </a:cubicBezTo>
                <a:cubicBezTo>
                  <a:pt x="2548460" y="1034608"/>
                  <a:pt x="2298183" y="1047260"/>
                  <a:pt x="1949759" y="1015663"/>
                </a:cubicBezTo>
                <a:cubicBezTo>
                  <a:pt x="1601335" y="984066"/>
                  <a:pt x="1423838" y="986553"/>
                  <a:pt x="1225744" y="1015663"/>
                </a:cubicBezTo>
                <a:cubicBezTo>
                  <a:pt x="1027650" y="1044773"/>
                  <a:pt x="912897" y="1027553"/>
                  <a:pt x="679558" y="1015663"/>
                </a:cubicBezTo>
                <a:cubicBezTo>
                  <a:pt x="446219" y="1003773"/>
                  <a:pt x="240052" y="1017427"/>
                  <a:pt x="0" y="1015663"/>
                </a:cubicBezTo>
                <a:cubicBezTo>
                  <a:pt x="-20135" y="861023"/>
                  <a:pt x="13072" y="714501"/>
                  <a:pt x="0" y="487518"/>
                </a:cubicBezTo>
                <a:cubicBezTo>
                  <a:pt x="-13072" y="260536"/>
                  <a:pt x="13081" y="221055"/>
                  <a:pt x="0" y="0"/>
                </a:cubicBezTo>
                <a:close/>
              </a:path>
            </a:pathLst>
          </a:custGeom>
          <a:solidFill>
            <a:srgbClr val="BEC5CC">
              <a:alpha val="50000"/>
            </a:srgbClr>
          </a:solidFill>
          <a:ln w="25400">
            <a:solidFill>
              <a:srgbClr val="62656A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62656A"/>
                </a:solidFill>
              </a:rPr>
              <a:t>Création de </a:t>
            </a:r>
            <a:r>
              <a:rPr lang="fr-FR" sz="1200" dirty="0" err="1">
                <a:solidFill>
                  <a:srgbClr val="62656A"/>
                </a:solidFill>
              </a:rPr>
              <a:t>feature</a:t>
            </a:r>
            <a:r>
              <a:rPr lang="fr-FR" sz="1200" dirty="0">
                <a:solidFill>
                  <a:srgbClr val="62656A"/>
                </a:solidFill>
              </a:rPr>
              <a:t> : voucher qui explicite la part de paiement effectuée avec des vouchers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62656A"/>
                </a:solidFill>
              </a:rPr>
              <a:t>Création de </a:t>
            </a:r>
            <a:r>
              <a:rPr lang="fr-FR" sz="1200" dirty="0" err="1">
                <a:solidFill>
                  <a:srgbClr val="62656A"/>
                </a:solidFill>
              </a:rPr>
              <a:t>features</a:t>
            </a:r>
            <a:r>
              <a:rPr lang="fr-FR" sz="1200" dirty="0">
                <a:solidFill>
                  <a:srgbClr val="62656A"/>
                </a:solidFill>
              </a:rPr>
              <a:t> : type de paiement et nombre de types de paiement différents par commande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62656A"/>
                </a:solidFill>
              </a:rPr>
              <a:t>Fusion avec </a:t>
            </a:r>
            <a:r>
              <a:rPr lang="fr-FR" sz="1200" dirty="0" err="1">
                <a:solidFill>
                  <a:srgbClr val="62656A"/>
                </a:solidFill>
              </a:rPr>
              <a:t>items_dataset</a:t>
            </a:r>
            <a:endParaRPr lang="fr-FR" sz="1200" dirty="0">
              <a:solidFill>
                <a:srgbClr val="62656A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2539B01-FE89-9849-891A-755DCF841AC0}"/>
              </a:ext>
            </a:extLst>
          </p:cNvPr>
          <p:cNvSpPr txBox="1"/>
          <p:nvPr/>
        </p:nvSpPr>
        <p:spPr>
          <a:xfrm>
            <a:off x="9427779" y="980332"/>
            <a:ext cx="1981767" cy="830997"/>
          </a:xfrm>
          <a:custGeom>
            <a:avLst/>
            <a:gdLst>
              <a:gd name="connsiteX0" fmla="*/ 0 w 1981767"/>
              <a:gd name="connsiteY0" fmla="*/ 0 h 830997"/>
              <a:gd name="connsiteX1" fmla="*/ 620954 w 1981767"/>
              <a:gd name="connsiteY1" fmla="*/ 0 h 830997"/>
              <a:gd name="connsiteX2" fmla="*/ 1261725 w 1981767"/>
              <a:gd name="connsiteY2" fmla="*/ 0 h 830997"/>
              <a:gd name="connsiteX3" fmla="*/ 1981767 w 1981767"/>
              <a:gd name="connsiteY3" fmla="*/ 0 h 830997"/>
              <a:gd name="connsiteX4" fmla="*/ 1981767 w 1981767"/>
              <a:gd name="connsiteY4" fmla="*/ 415499 h 830997"/>
              <a:gd name="connsiteX5" fmla="*/ 1981767 w 1981767"/>
              <a:gd name="connsiteY5" fmla="*/ 830997 h 830997"/>
              <a:gd name="connsiteX6" fmla="*/ 1321178 w 1981767"/>
              <a:gd name="connsiteY6" fmla="*/ 830997 h 830997"/>
              <a:gd name="connsiteX7" fmla="*/ 700224 w 1981767"/>
              <a:gd name="connsiteY7" fmla="*/ 830997 h 830997"/>
              <a:gd name="connsiteX8" fmla="*/ 0 w 1981767"/>
              <a:gd name="connsiteY8" fmla="*/ 830997 h 830997"/>
              <a:gd name="connsiteX9" fmla="*/ 0 w 1981767"/>
              <a:gd name="connsiteY9" fmla="*/ 432118 h 830997"/>
              <a:gd name="connsiteX10" fmla="*/ 0 w 1981767"/>
              <a:gd name="connsiteY10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81767" h="830997" fill="none" extrusionOk="0">
                <a:moveTo>
                  <a:pt x="0" y="0"/>
                </a:moveTo>
                <a:cubicBezTo>
                  <a:pt x="198525" y="26789"/>
                  <a:pt x="481798" y="16984"/>
                  <a:pt x="620954" y="0"/>
                </a:cubicBezTo>
                <a:cubicBezTo>
                  <a:pt x="760110" y="-16984"/>
                  <a:pt x="1111593" y="-20884"/>
                  <a:pt x="1261725" y="0"/>
                </a:cubicBezTo>
                <a:cubicBezTo>
                  <a:pt x="1411857" y="20884"/>
                  <a:pt x="1824689" y="-19077"/>
                  <a:pt x="1981767" y="0"/>
                </a:cubicBezTo>
                <a:cubicBezTo>
                  <a:pt x="1961446" y="182508"/>
                  <a:pt x="1977151" y="230814"/>
                  <a:pt x="1981767" y="415499"/>
                </a:cubicBezTo>
                <a:cubicBezTo>
                  <a:pt x="1986383" y="600184"/>
                  <a:pt x="2001160" y="681703"/>
                  <a:pt x="1981767" y="830997"/>
                </a:cubicBezTo>
                <a:cubicBezTo>
                  <a:pt x="1668046" y="829912"/>
                  <a:pt x="1552342" y="827913"/>
                  <a:pt x="1321178" y="830997"/>
                </a:cubicBezTo>
                <a:cubicBezTo>
                  <a:pt x="1090014" y="834081"/>
                  <a:pt x="986539" y="806749"/>
                  <a:pt x="700224" y="830997"/>
                </a:cubicBezTo>
                <a:cubicBezTo>
                  <a:pt x="413909" y="855245"/>
                  <a:pt x="274822" y="830225"/>
                  <a:pt x="0" y="830997"/>
                </a:cubicBezTo>
                <a:cubicBezTo>
                  <a:pt x="-19703" y="738057"/>
                  <a:pt x="-2449" y="526719"/>
                  <a:pt x="0" y="432118"/>
                </a:cubicBezTo>
                <a:cubicBezTo>
                  <a:pt x="2449" y="337517"/>
                  <a:pt x="-6294" y="127754"/>
                  <a:pt x="0" y="0"/>
                </a:cubicBezTo>
                <a:close/>
              </a:path>
              <a:path w="1981767" h="830997" stroke="0" extrusionOk="0">
                <a:moveTo>
                  <a:pt x="0" y="0"/>
                </a:moveTo>
                <a:cubicBezTo>
                  <a:pt x="232810" y="13243"/>
                  <a:pt x="395602" y="13238"/>
                  <a:pt x="700224" y="0"/>
                </a:cubicBezTo>
                <a:cubicBezTo>
                  <a:pt x="1004846" y="-13238"/>
                  <a:pt x="1093043" y="-10113"/>
                  <a:pt x="1360813" y="0"/>
                </a:cubicBezTo>
                <a:cubicBezTo>
                  <a:pt x="1628583" y="10113"/>
                  <a:pt x="1771119" y="24789"/>
                  <a:pt x="1981767" y="0"/>
                </a:cubicBezTo>
                <a:cubicBezTo>
                  <a:pt x="1994138" y="111064"/>
                  <a:pt x="1986373" y="304124"/>
                  <a:pt x="1981767" y="415499"/>
                </a:cubicBezTo>
                <a:cubicBezTo>
                  <a:pt x="1977161" y="526874"/>
                  <a:pt x="1993139" y="729983"/>
                  <a:pt x="1981767" y="830997"/>
                </a:cubicBezTo>
                <a:cubicBezTo>
                  <a:pt x="1653874" y="798317"/>
                  <a:pt x="1535884" y="854762"/>
                  <a:pt x="1321178" y="830997"/>
                </a:cubicBezTo>
                <a:cubicBezTo>
                  <a:pt x="1106472" y="807232"/>
                  <a:pt x="877226" y="851511"/>
                  <a:pt x="640771" y="830997"/>
                </a:cubicBezTo>
                <a:cubicBezTo>
                  <a:pt x="404316" y="810483"/>
                  <a:pt x="164375" y="821395"/>
                  <a:pt x="0" y="830997"/>
                </a:cubicBezTo>
                <a:cubicBezTo>
                  <a:pt x="9856" y="715516"/>
                  <a:pt x="-15128" y="560721"/>
                  <a:pt x="0" y="440428"/>
                </a:cubicBezTo>
                <a:cubicBezTo>
                  <a:pt x="15128" y="320135"/>
                  <a:pt x="18001" y="101025"/>
                  <a:pt x="0" y="0"/>
                </a:cubicBezTo>
                <a:close/>
              </a:path>
            </a:pathLst>
          </a:custGeom>
          <a:solidFill>
            <a:srgbClr val="FCE2A1">
              <a:alpha val="86000"/>
            </a:srgbClr>
          </a:solidFill>
          <a:ln w="25400">
            <a:solidFill>
              <a:srgbClr val="8F8565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F8565"/>
                </a:solidFill>
              </a:rPr>
              <a:t>Traduction en anglais des catégories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F8565"/>
                </a:solidFill>
              </a:rPr>
              <a:t>Création </a:t>
            </a:r>
            <a:r>
              <a:rPr lang="fr-FR" sz="1200" dirty="0" err="1">
                <a:solidFill>
                  <a:srgbClr val="8F8565"/>
                </a:solidFill>
              </a:rPr>
              <a:t>feature</a:t>
            </a:r>
            <a:r>
              <a:rPr lang="fr-FR" sz="1200" dirty="0">
                <a:solidFill>
                  <a:srgbClr val="8F8565"/>
                </a:solidFill>
              </a:rPr>
              <a:t>: encombrement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8424A7-5452-A24D-A957-B770CAE4B7AA}"/>
              </a:ext>
            </a:extLst>
          </p:cNvPr>
          <p:cNvSpPr/>
          <p:nvPr/>
        </p:nvSpPr>
        <p:spPr>
          <a:xfrm>
            <a:off x="6317752" y="5552138"/>
            <a:ext cx="4712230" cy="713337"/>
          </a:xfrm>
          <a:prstGeom prst="rect">
            <a:avLst/>
          </a:prstGeom>
          <a:solidFill>
            <a:srgbClr val="F1F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BFF334-127B-BF48-B8DD-9BE8E2D2C934}"/>
              </a:ext>
            </a:extLst>
          </p:cNvPr>
          <p:cNvSpPr/>
          <p:nvPr/>
        </p:nvSpPr>
        <p:spPr>
          <a:xfrm>
            <a:off x="9367847" y="3144564"/>
            <a:ext cx="1758769" cy="713337"/>
          </a:xfrm>
          <a:prstGeom prst="rect">
            <a:avLst/>
          </a:prstGeom>
          <a:solidFill>
            <a:srgbClr val="F1F4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1DC4BFA-D902-2642-8431-4B0AAD0C5161}"/>
              </a:ext>
            </a:extLst>
          </p:cNvPr>
          <p:cNvSpPr txBox="1"/>
          <p:nvPr/>
        </p:nvSpPr>
        <p:spPr>
          <a:xfrm>
            <a:off x="533493" y="5449026"/>
            <a:ext cx="4117940" cy="1015663"/>
          </a:xfrm>
          <a:custGeom>
            <a:avLst/>
            <a:gdLst>
              <a:gd name="connsiteX0" fmla="*/ 0 w 4117940"/>
              <a:gd name="connsiteY0" fmla="*/ 0 h 1015663"/>
              <a:gd name="connsiteX1" fmla="*/ 645144 w 4117940"/>
              <a:gd name="connsiteY1" fmla="*/ 0 h 1015663"/>
              <a:gd name="connsiteX2" fmla="*/ 1207929 w 4117940"/>
              <a:gd name="connsiteY2" fmla="*/ 0 h 1015663"/>
              <a:gd name="connsiteX3" fmla="*/ 1811894 w 4117940"/>
              <a:gd name="connsiteY3" fmla="*/ 0 h 1015663"/>
              <a:gd name="connsiteX4" fmla="*/ 2539396 w 4117940"/>
              <a:gd name="connsiteY4" fmla="*/ 0 h 1015663"/>
              <a:gd name="connsiteX5" fmla="*/ 3184540 w 4117940"/>
              <a:gd name="connsiteY5" fmla="*/ 0 h 1015663"/>
              <a:gd name="connsiteX6" fmla="*/ 4117940 w 4117940"/>
              <a:gd name="connsiteY6" fmla="*/ 0 h 1015663"/>
              <a:gd name="connsiteX7" fmla="*/ 4117940 w 4117940"/>
              <a:gd name="connsiteY7" fmla="*/ 517988 h 1015663"/>
              <a:gd name="connsiteX8" fmla="*/ 4117940 w 4117940"/>
              <a:gd name="connsiteY8" fmla="*/ 1015663 h 1015663"/>
              <a:gd name="connsiteX9" fmla="*/ 3431617 w 4117940"/>
              <a:gd name="connsiteY9" fmla="*/ 1015663 h 1015663"/>
              <a:gd name="connsiteX10" fmla="*/ 2827652 w 4117940"/>
              <a:gd name="connsiteY10" fmla="*/ 1015663 h 1015663"/>
              <a:gd name="connsiteX11" fmla="*/ 2058970 w 4117940"/>
              <a:gd name="connsiteY11" fmla="*/ 1015663 h 1015663"/>
              <a:gd name="connsiteX12" fmla="*/ 1413826 w 4117940"/>
              <a:gd name="connsiteY12" fmla="*/ 1015663 h 1015663"/>
              <a:gd name="connsiteX13" fmla="*/ 851041 w 4117940"/>
              <a:gd name="connsiteY13" fmla="*/ 1015663 h 1015663"/>
              <a:gd name="connsiteX14" fmla="*/ 0 w 4117940"/>
              <a:gd name="connsiteY14" fmla="*/ 1015663 h 1015663"/>
              <a:gd name="connsiteX15" fmla="*/ 0 w 4117940"/>
              <a:gd name="connsiteY15" fmla="*/ 528145 h 1015663"/>
              <a:gd name="connsiteX16" fmla="*/ 0 w 4117940"/>
              <a:gd name="connsiteY16" fmla="*/ 0 h 1015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117940" h="1015663" fill="none" extrusionOk="0">
                <a:moveTo>
                  <a:pt x="0" y="0"/>
                </a:moveTo>
                <a:cubicBezTo>
                  <a:pt x="241503" y="-28632"/>
                  <a:pt x="448854" y="-1398"/>
                  <a:pt x="645144" y="0"/>
                </a:cubicBezTo>
                <a:cubicBezTo>
                  <a:pt x="841434" y="1398"/>
                  <a:pt x="1051107" y="16325"/>
                  <a:pt x="1207929" y="0"/>
                </a:cubicBezTo>
                <a:cubicBezTo>
                  <a:pt x="1364752" y="-16325"/>
                  <a:pt x="1624790" y="-21250"/>
                  <a:pt x="1811894" y="0"/>
                </a:cubicBezTo>
                <a:cubicBezTo>
                  <a:pt x="1998999" y="21250"/>
                  <a:pt x="2227931" y="31820"/>
                  <a:pt x="2539396" y="0"/>
                </a:cubicBezTo>
                <a:cubicBezTo>
                  <a:pt x="2850861" y="-31820"/>
                  <a:pt x="2868559" y="21549"/>
                  <a:pt x="3184540" y="0"/>
                </a:cubicBezTo>
                <a:cubicBezTo>
                  <a:pt x="3500521" y="-21549"/>
                  <a:pt x="3822759" y="-43905"/>
                  <a:pt x="4117940" y="0"/>
                </a:cubicBezTo>
                <a:cubicBezTo>
                  <a:pt x="4096889" y="236948"/>
                  <a:pt x="4141407" y="274265"/>
                  <a:pt x="4117940" y="517988"/>
                </a:cubicBezTo>
                <a:cubicBezTo>
                  <a:pt x="4094473" y="761711"/>
                  <a:pt x="4120019" y="799480"/>
                  <a:pt x="4117940" y="1015663"/>
                </a:cubicBezTo>
                <a:cubicBezTo>
                  <a:pt x="3903997" y="1045204"/>
                  <a:pt x="3697814" y="1021064"/>
                  <a:pt x="3431617" y="1015663"/>
                </a:cubicBezTo>
                <a:cubicBezTo>
                  <a:pt x="3165420" y="1010262"/>
                  <a:pt x="3106620" y="1021042"/>
                  <a:pt x="2827652" y="1015663"/>
                </a:cubicBezTo>
                <a:cubicBezTo>
                  <a:pt x="2548684" y="1010284"/>
                  <a:pt x="2333436" y="1032764"/>
                  <a:pt x="2058970" y="1015663"/>
                </a:cubicBezTo>
                <a:cubicBezTo>
                  <a:pt x="1784504" y="998562"/>
                  <a:pt x="1607678" y="1038957"/>
                  <a:pt x="1413826" y="1015663"/>
                </a:cubicBezTo>
                <a:cubicBezTo>
                  <a:pt x="1219974" y="992369"/>
                  <a:pt x="1074631" y="1000035"/>
                  <a:pt x="851041" y="1015663"/>
                </a:cubicBezTo>
                <a:cubicBezTo>
                  <a:pt x="627451" y="1031291"/>
                  <a:pt x="239655" y="1013001"/>
                  <a:pt x="0" y="1015663"/>
                </a:cubicBezTo>
                <a:cubicBezTo>
                  <a:pt x="-20536" y="794508"/>
                  <a:pt x="17499" y="745034"/>
                  <a:pt x="0" y="528145"/>
                </a:cubicBezTo>
                <a:cubicBezTo>
                  <a:pt x="-17499" y="311256"/>
                  <a:pt x="-17332" y="222576"/>
                  <a:pt x="0" y="0"/>
                </a:cubicBezTo>
                <a:close/>
              </a:path>
              <a:path w="4117940" h="1015663" stroke="0" extrusionOk="0">
                <a:moveTo>
                  <a:pt x="0" y="0"/>
                </a:moveTo>
                <a:cubicBezTo>
                  <a:pt x="291761" y="-26661"/>
                  <a:pt x="445528" y="9497"/>
                  <a:pt x="645144" y="0"/>
                </a:cubicBezTo>
                <a:cubicBezTo>
                  <a:pt x="844760" y="-9497"/>
                  <a:pt x="987713" y="-15995"/>
                  <a:pt x="1207929" y="0"/>
                </a:cubicBezTo>
                <a:cubicBezTo>
                  <a:pt x="1428146" y="15995"/>
                  <a:pt x="1778303" y="37934"/>
                  <a:pt x="1976611" y="0"/>
                </a:cubicBezTo>
                <a:cubicBezTo>
                  <a:pt x="2174919" y="-37934"/>
                  <a:pt x="2464853" y="12680"/>
                  <a:pt x="2621755" y="0"/>
                </a:cubicBezTo>
                <a:cubicBezTo>
                  <a:pt x="2778657" y="-12680"/>
                  <a:pt x="2989104" y="-2302"/>
                  <a:pt x="3266899" y="0"/>
                </a:cubicBezTo>
                <a:cubicBezTo>
                  <a:pt x="3544694" y="2302"/>
                  <a:pt x="3884946" y="16703"/>
                  <a:pt x="4117940" y="0"/>
                </a:cubicBezTo>
                <a:cubicBezTo>
                  <a:pt x="4114657" y="117822"/>
                  <a:pt x="4098895" y="272184"/>
                  <a:pt x="4117940" y="487518"/>
                </a:cubicBezTo>
                <a:cubicBezTo>
                  <a:pt x="4136985" y="702852"/>
                  <a:pt x="4102368" y="831842"/>
                  <a:pt x="4117940" y="1015663"/>
                </a:cubicBezTo>
                <a:cubicBezTo>
                  <a:pt x="3876116" y="1013501"/>
                  <a:pt x="3693777" y="1025262"/>
                  <a:pt x="3513975" y="1015663"/>
                </a:cubicBezTo>
                <a:cubicBezTo>
                  <a:pt x="3334173" y="1006064"/>
                  <a:pt x="3149821" y="1013756"/>
                  <a:pt x="2827652" y="1015663"/>
                </a:cubicBezTo>
                <a:cubicBezTo>
                  <a:pt x="2505483" y="1017570"/>
                  <a:pt x="2346089" y="1007759"/>
                  <a:pt x="2141329" y="1015663"/>
                </a:cubicBezTo>
                <a:cubicBezTo>
                  <a:pt x="1936569" y="1023567"/>
                  <a:pt x="1702665" y="1036133"/>
                  <a:pt x="1496185" y="1015663"/>
                </a:cubicBezTo>
                <a:cubicBezTo>
                  <a:pt x="1289705" y="995193"/>
                  <a:pt x="1096403" y="1044171"/>
                  <a:pt x="727503" y="1015663"/>
                </a:cubicBezTo>
                <a:cubicBezTo>
                  <a:pt x="358603" y="987155"/>
                  <a:pt x="188677" y="1015058"/>
                  <a:pt x="0" y="1015663"/>
                </a:cubicBezTo>
                <a:cubicBezTo>
                  <a:pt x="-14317" y="891683"/>
                  <a:pt x="-14761" y="735202"/>
                  <a:pt x="0" y="528145"/>
                </a:cubicBezTo>
                <a:cubicBezTo>
                  <a:pt x="14761" y="321088"/>
                  <a:pt x="-22777" y="248300"/>
                  <a:pt x="0" y="0"/>
                </a:cubicBezTo>
                <a:close/>
              </a:path>
            </a:pathLst>
          </a:custGeom>
          <a:solidFill>
            <a:srgbClr val="93D7D1">
              <a:alpha val="58000"/>
            </a:srgbClr>
          </a:solidFill>
          <a:ln w="25400" cap="rnd">
            <a:solidFill>
              <a:srgbClr val="507977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507977"/>
                </a:solidFill>
              </a:rPr>
              <a:t>Conservation uniquement de id, </a:t>
            </a:r>
            <a:r>
              <a:rPr lang="fr-FR" sz="1200" dirty="0" err="1">
                <a:solidFill>
                  <a:srgbClr val="507977"/>
                </a:solidFill>
              </a:rPr>
              <a:t>unique_id</a:t>
            </a:r>
            <a:r>
              <a:rPr lang="fr-FR" sz="1200" dirty="0">
                <a:solidFill>
                  <a:srgbClr val="507977"/>
                </a:solidFill>
              </a:rPr>
              <a:t> et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507977"/>
                </a:solidFill>
              </a:rPr>
              <a:t>Transformation de state en </a:t>
            </a:r>
            <a:r>
              <a:rPr lang="fr-FR" sz="1200" dirty="0" err="1">
                <a:solidFill>
                  <a:srgbClr val="507977"/>
                </a:solidFill>
              </a:rPr>
              <a:t>last_customer_state</a:t>
            </a:r>
            <a:r>
              <a:rPr lang="fr-FR" sz="1200" dirty="0">
                <a:solidFill>
                  <a:srgbClr val="507977"/>
                </a:solidFill>
              </a:rPr>
              <a:t> avec la valeur de state la plus récente par 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507977"/>
                </a:solidFill>
              </a:rPr>
              <a:t>Fusion avec </a:t>
            </a:r>
            <a:r>
              <a:rPr lang="fr-FR" sz="1200" dirty="0" err="1">
                <a:solidFill>
                  <a:srgbClr val="507977"/>
                </a:solidFill>
              </a:rPr>
              <a:t>orders_dataset</a:t>
            </a:r>
            <a:r>
              <a:rPr lang="fr-FR" sz="1200" dirty="0">
                <a:solidFill>
                  <a:srgbClr val="507977"/>
                </a:solidFill>
              </a:rPr>
              <a:t> puis transformation de </a:t>
            </a:r>
            <a:r>
              <a:rPr lang="fr-FR" sz="1200" dirty="0" err="1">
                <a:solidFill>
                  <a:srgbClr val="507977"/>
                </a:solidFill>
              </a:rPr>
              <a:t>time_of_purchase</a:t>
            </a:r>
            <a:r>
              <a:rPr lang="fr-FR" sz="1200" dirty="0">
                <a:solidFill>
                  <a:srgbClr val="507977"/>
                </a:solidFill>
              </a:rPr>
              <a:t> en date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BD754EED-9BCB-0C4C-9585-DE38A2CF5815}"/>
              </a:ext>
            </a:extLst>
          </p:cNvPr>
          <p:cNvSpPr txBox="1"/>
          <p:nvPr/>
        </p:nvSpPr>
        <p:spPr>
          <a:xfrm>
            <a:off x="7326149" y="4234486"/>
            <a:ext cx="4083397" cy="1569660"/>
          </a:xfrm>
          <a:custGeom>
            <a:avLst/>
            <a:gdLst>
              <a:gd name="connsiteX0" fmla="*/ 0 w 4083397"/>
              <a:gd name="connsiteY0" fmla="*/ 0 h 1569660"/>
              <a:gd name="connsiteX1" fmla="*/ 598898 w 4083397"/>
              <a:gd name="connsiteY1" fmla="*/ 0 h 1569660"/>
              <a:gd name="connsiteX2" fmla="*/ 1320298 w 4083397"/>
              <a:gd name="connsiteY2" fmla="*/ 0 h 1569660"/>
              <a:gd name="connsiteX3" fmla="*/ 1960031 w 4083397"/>
              <a:gd name="connsiteY3" fmla="*/ 0 h 1569660"/>
              <a:gd name="connsiteX4" fmla="*/ 2558929 w 4083397"/>
              <a:gd name="connsiteY4" fmla="*/ 0 h 1569660"/>
              <a:gd name="connsiteX5" fmla="*/ 3280329 w 4083397"/>
              <a:gd name="connsiteY5" fmla="*/ 0 h 1569660"/>
              <a:gd name="connsiteX6" fmla="*/ 4083397 w 4083397"/>
              <a:gd name="connsiteY6" fmla="*/ 0 h 1569660"/>
              <a:gd name="connsiteX7" fmla="*/ 4083397 w 4083397"/>
              <a:gd name="connsiteY7" fmla="*/ 523220 h 1569660"/>
              <a:gd name="connsiteX8" fmla="*/ 4083397 w 4083397"/>
              <a:gd name="connsiteY8" fmla="*/ 1015047 h 1569660"/>
              <a:gd name="connsiteX9" fmla="*/ 4083397 w 4083397"/>
              <a:gd name="connsiteY9" fmla="*/ 1569660 h 1569660"/>
              <a:gd name="connsiteX10" fmla="*/ 3484499 w 4083397"/>
              <a:gd name="connsiteY10" fmla="*/ 1569660 h 1569660"/>
              <a:gd name="connsiteX11" fmla="*/ 2926435 w 4083397"/>
              <a:gd name="connsiteY11" fmla="*/ 1569660 h 1569660"/>
              <a:gd name="connsiteX12" fmla="*/ 2205034 w 4083397"/>
              <a:gd name="connsiteY12" fmla="*/ 1569660 h 1569660"/>
              <a:gd name="connsiteX13" fmla="*/ 1606136 w 4083397"/>
              <a:gd name="connsiteY13" fmla="*/ 1569660 h 1569660"/>
              <a:gd name="connsiteX14" fmla="*/ 884736 w 4083397"/>
              <a:gd name="connsiteY14" fmla="*/ 1569660 h 1569660"/>
              <a:gd name="connsiteX15" fmla="*/ 0 w 4083397"/>
              <a:gd name="connsiteY15" fmla="*/ 1569660 h 1569660"/>
              <a:gd name="connsiteX16" fmla="*/ 0 w 4083397"/>
              <a:gd name="connsiteY16" fmla="*/ 1062137 h 1569660"/>
              <a:gd name="connsiteX17" fmla="*/ 0 w 4083397"/>
              <a:gd name="connsiteY17" fmla="*/ 523220 h 1569660"/>
              <a:gd name="connsiteX18" fmla="*/ 0 w 4083397"/>
              <a:gd name="connsiteY18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83397" h="1569660" fill="none" extrusionOk="0">
                <a:moveTo>
                  <a:pt x="0" y="0"/>
                </a:moveTo>
                <a:cubicBezTo>
                  <a:pt x="225502" y="-6008"/>
                  <a:pt x="300779" y="7684"/>
                  <a:pt x="598898" y="0"/>
                </a:cubicBezTo>
                <a:cubicBezTo>
                  <a:pt x="897017" y="-7684"/>
                  <a:pt x="1017566" y="-18623"/>
                  <a:pt x="1320298" y="0"/>
                </a:cubicBezTo>
                <a:cubicBezTo>
                  <a:pt x="1623030" y="18623"/>
                  <a:pt x="1669288" y="29649"/>
                  <a:pt x="1960031" y="0"/>
                </a:cubicBezTo>
                <a:cubicBezTo>
                  <a:pt x="2250774" y="-29649"/>
                  <a:pt x="2306743" y="19254"/>
                  <a:pt x="2558929" y="0"/>
                </a:cubicBezTo>
                <a:cubicBezTo>
                  <a:pt x="2811115" y="-19254"/>
                  <a:pt x="2989297" y="-34274"/>
                  <a:pt x="3280329" y="0"/>
                </a:cubicBezTo>
                <a:cubicBezTo>
                  <a:pt x="3571361" y="34274"/>
                  <a:pt x="3732827" y="-9573"/>
                  <a:pt x="4083397" y="0"/>
                </a:cubicBezTo>
                <a:cubicBezTo>
                  <a:pt x="4083513" y="158527"/>
                  <a:pt x="4099126" y="338871"/>
                  <a:pt x="4083397" y="523220"/>
                </a:cubicBezTo>
                <a:cubicBezTo>
                  <a:pt x="4067668" y="707569"/>
                  <a:pt x="4062634" y="878956"/>
                  <a:pt x="4083397" y="1015047"/>
                </a:cubicBezTo>
                <a:cubicBezTo>
                  <a:pt x="4104160" y="1151138"/>
                  <a:pt x="4073057" y="1396918"/>
                  <a:pt x="4083397" y="1569660"/>
                </a:cubicBezTo>
                <a:cubicBezTo>
                  <a:pt x="3837088" y="1590019"/>
                  <a:pt x="3639219" y="1554367"/>
                  <a:pt x="3484499" y="1569660"/>
                </a:cubicBezTo>
                <a:cubicBezTo>
                  <a:pt x="3329779" y="1584953"/>
                  <a:pt x="3134626" y="1552728"/>
                  <a:pt x="2926435" y="1569660"/>
                </a:cubicBezTo>
                <a:cubicBezTo>
                  <a:pt x="2718244" y="1586592"/>
                  <a:pt x="2424236" y="1549146"/>
                  <a:pt x="2205034" y="1569660"/>
                </a:cubicBezTo>
                <a:cubicBezTo>
                  <a:pt x="1985832" y="1590174"/>
                  <a:pt x="1817253" y="1585136"/>
                  <a:pt x="1606136" y="1569660"/>
                </a:cubicBezTo>
                <a:cubicBezTo>
                  <a:pt x="1395019" y="1554184"/>
                  <a:pt x="1048142" y="1584801"/>
                  <a:pt x="884736" y="1569660"/>
                </a:cubicBezTo>
                <a:cubicBezTo>
                  <a:pt x="721330" y="1554519"/>
                  <a:pt x="388193" y="1579013"/>
                  <a:pt x="0" y="1569660"/>
                </a:cubicBezTo>
                <a:cubicBezTo>
                  <a:pt x="2822" y="1386416"/>
                  <a:pt x="-22430" y="1182028"/>
                  <a:pt x="0" y="1062137"/>
                </a:cubicBezTo>
                <a:cubicBezTo>
                  <a:pt x="22430" y="942246"/>
                  <a:pt x="-18689" y="782202"/>
                  <a:pt x="0" y="523220"/>
                </a:cubicBezTo>
                <a:cubicBezTo>
                  <a:pt x="18689" y="264238"/>
                  <a:pt x="-21808" y="107605"/>
                  <a:pt x="0" y="0"/>
                </a:cubicBezTo>
                <a:close/>
              </a:path>
              <a:path w="4083397" h="1569660" stroke="0" extrusionOk="0">
                <a:moveTo>
                  <a:pt x="0" y="0"/>
                </a:moveTo>
                <a:cubicBezTo>
                  <a:pt x="200771" y="-31264"/>
                  <a:pt x="391379" y="-9268"/>
                  <a:pt x="639732" y="0"/>
                </a:cubicBezTo>
                <a:cubicBezTo>
                  <a:pt x="888085" y="9268"/>
                  <a:pt x="1042923" y="-25328"/>
                  <a:pt x="1197796" y="0"/>
                </a:cubicBezTo>
                <a:cubicBezTo>
                  <a:pt x="1352669" y="25328"/>
                  <a:pt x="1795964" y="3843"/>
                  <a:pt x="1960031" y="0"/>
                </a:cubicBezTo>
                <a:cubicBezTo>
                  <a:pt x="2124098" y="-3843"/>
                  <a:pt x="2396810" y="-25698"/>
                  <a:pt x="2599763" y="0"/>
                </a:cubicBezTo>
                <a:cubicBezTo>
                  <a:pt x="2802716" y="25698"/>
                  <a:pt x="3087636" y="31223"/>
                  <a:pt x="3239495" y="0"/>
                </a:cubicBezTo>
                <a:cubicBezTo>
                  <a:pt x="3391354" y="-31223"/>
                  <a:pt x="3776521" y="16958"/>
                  <a:pt x="4083397" y="0"/>
                </a:cubicBezTo>
                <a:cubicBezTo>
                  <a:pt x="4068761" y="236919"/>
                  <a:pt x="4082238" y="283160"/>
                  <a:pt x="4083397" y="491827"/>
                </a:cubicBezTo>
                <a:cubicBezTo>
                  <a:pt x="4084556" y="700494"/>
                  <a:pt x="4096059" y="846551"/>
                  <a:pt x="4083397" y="1015047"/>
                </a:cubicBezTo>
                <a:cubicBezTo>
                  <a:pt x="4070735" y="1183543"/>
                  <a:pt x="4071742" y="1309366"/>
                  <a:pt x="4083397" y="1569660"/>
                </a:cubicBezTo>
                <a:cubicBezTo>
                  <a:pt x="3916976" y="1545985"/>
                  <a:pt x="3635351" y="1576895"/>
                  <a:pt x="3484499" y="1569660"/>
                </a:cubicBezTo>
                <a:cubicBezTo>
                  <a:pt x="3333647" y="1562425"/>
                  <a:pt x="2974670" y="1537210"/>
                  <a:pt x="2803933" y="1569660"/>
                </a:cubicBezTo>
                <a:cubicBezTo>
                  <a:pt x="2633196" y="1602110"/>
                  <a:pt x="2369121" y="1554408"/>
                  <a:pt x="2164200" y="1569660"/>
                </a:cubicBezTo>
                <a:cubicBezTo>
                  <a:pt x="1959279" y="1584912"/>
                  <a:pt x="1570604" y="1591057"/>
                  <a:pt x="1401966" y="1569660"/>
                </a:cubicBezTo>
                <a:cubicBezTo>
                  <a:pt x="1233328" y="1548263"/>
                  <a:pt x="1014005" y="1578831"/>
                  <a:pt x="639732" y="1569660"/>
                </a:cubicBezTo>
                <a:cubicBezTo>
                  <a:pt x="265459" y="1560489"/>
                  <a:pt x="283041" y="1546602"/>
                  <a:pt x="0" y="1569660"/>
                </a:cubicBezTo>
                <a:cubicBezTo>
                  <a:pt x="21996" y="1356957"/>
                  <a:pt x="24921" y="1203706"/>
                  <a:pt x="0" y="1046440"/>
                </a:cubicBezTo>
                <a:cubicBezTo>
                  <a:pt x="-24921" y="889174"/>
                  <a:pt x="-19697" y="742997"/>
                  <a:pt x="0" y="538917"/>
                </a:cubicBezTo>
                <a:cubicBezTo>
                  <a:pt x="19697" y="334837"/>
                  <a:pt x="12537" y="163869"/>
                  <a:pt x="0" y="0"/>
                </a:cubicBezTo>
                <a:close/>
              </a:path>
            </a:pathLst>
          </a:custGeom>
          <a:solidFill>
            <a:srgbClr val="F3C3A4">
              <a:alpha val="76000"/>
            </a:srgbClr>
          </a:solidFill>
          <a:ln w="25400">
            <a:solidFill>
              <a:srgbClr val="866C5C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66C5C"/>
                </a:solidFill>
              </a:rPr>
              <a:t>Dans une commande, agrégation par produit (prix total, nb produit total, </a:t>
            </a:r>
            <a:r>
              <a:rPr lang="fr-FR" sz="1200" dirty="0" err="1">
                <a:solidFill>
                  <a:srgbClr val="866C5C"/>
                </a:solidFill>
              </a:rPr>
              <a:t>freight</a:t>
            </a:r>
            <a:r>
              <a:rPr lang="fr-FR" sz="1200" dirty="0">
                <a:solidFill>
                  <a:srgbClr val="866C5C"/>
                </a:solidFill>
              </a:rPr>
              <a:t>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66C5C"/>
                </a:solidFill>
              </a:rPr>
              <a:t>Fusion avec </a:t>
            </a:r>
            <a:r>
              <a:rPr lang="fr-FR" sz="1200" dirty="0" err="1">
                <a:solidFill>
                  <a:srgbClr val="866C5C"/>
                </a:solidFill>
              </a:rPr>
              <a:t>products_dataset</a:t>
            </a:r>
            <a:r>
              <a:rPr lang="fr-FR" sz="1200" dirty="0">
                <a:solidFill>
                  <a:srgbClr val="866C5C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66C5C"/>
                </a:solidFill>
              </a:rPr>
              <a:t>Agrégation par commande (prix total, nb produits différents total, </a:t>
            </a:r>
            <a:r>
              <a:rPr lang="fr-FR" sz="1200" dirty="0" err="1">
                <a:solidFill>
                  <a:srgbClr val="866C5C"/>
                </a:solidFill>
              </a:rPr>
              <a:t>freight</a:t>
            </a:r>
            <a:r>
              <a:rPr lang="fr-FR" sz="1200" dirty="0">
                <a:solidFill>
                  <a:srgbClr val="866C5C"/>
                </a:solidFill>
              </a:rPr>
              <a:t> total)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66C5C"/>
                </a:solidFill>
              </a:rPr>
              <a:t> Catégories différentes éclatées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rgbClr val="866C5C"/>
                </a:solidFill>
              </a:rPr>
              <a:t>Ajout de </a:t>
            </a:r>
            <a:r>
              <a:rPr lang="fr-FR" sz="1200" dirty="0" err="1">
                <a:solidFill>
                  <a:srgbClr val="866C5C"/>
                </a:solidFill>
              </a:rPr>
              <a:t>features</a:t>
            </a:r>
            <a:r>
              <a:rPr lang="fr-FR" sz="1200" dirty="0">
                <a:solidFill>
                  <a:srgbClr val="866C5C"/>
                </a:solidFill>
              </a:rPr>
              <a:t> par commande:  différentes catégories,  différents vendeurs, différents produits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DE4642-9B44-6245-80B7-2D76A37FF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33511" y="6322270"/>
            <a:ext cx="2220293" cy="284839"/>
          </a:xfrm>
        </p:spPr>
        <p:txBody>
          <a:bodyPr/>
          <a:lstStyle/>
          <a:p>
            <a:fld id="{B401E014-F47A-A549-94DE-64BB1F8C6940}" type="slidenum">
              <a:rPr lang="fr-FR" smtClean="0"/>
              <a:t>4</a:t>
            </a:fld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FE4F6E8-AFDA-4748-9369-27750101A71A}"/>
              </a:ext>
            </a:extLst>
          </p:cNvPr>
          <p:cNvSpPr txBox="1"/>
          <p:nvPr/>
        </p:nvSpPr>
        <p:spPr>
          <a:xfrm>
            <a:off x="400549" y="294511"/>
            <a:ext cx="11008997" cy="646331"/>
          </a:xfrm>
          <a:custGeom>
            <a:avLst/>
            <a:gdLst>
              <a:gd name="connsiteX0" fmla="*/ 0 w 11008997"/>
              <a:gd name="connsiteY0" fmla="*/ 0 h 646331"/>
              <a:gd name="connsiteX1" fmla="*/ 577972 w 11008997"/>
              <a:gd name="connsiteY1" fmla="*/ 0 h 646331"/>
              <a:gd name="connsiteX2" fmla="*/ 935765 w 11008997"/>
              <a:gd name="connsiteY2" fmla="*/ 0 h 646331"/>
              <a:gd name="connsiteX3" fmla="*/ 1844007 w 11008997"/>
              <a:gd name="connsiteY3" fmla="*/ 0 h 646331"/>
              <a:gd name="connsiteX4" fmla="*/ 2421979 w 11008997"/>
              <a:gd name="connsiteY4" fmla="*/ 0 h 646331"/>
              <a:gd name="connsiteX5" fmla="*/ 2999952 w 11008997"/>
              <a:gd name="connsiteY5" fmla="*/ 0 h 646331"/>
              <a:gd name="connsiteX6" fmla="*/ 3908194 w 11008997"/>
              <a:gd name="connsiteY6" fmla="*/ 0 h 646331"/>
              <a:gd name="connsiteX7" fmla="*/ 4376076 w 11008997"/>
              <a:gd name="connsiteY7" fmla="*/ 0 h 646331"/>
              <a:gd name="connsiteX8" fmla="*/ 5284319 w 11008997"/>
              <a:gd name="connsiteY8" fmla="*/ 0 h 646331"/>
              <a:gd name="connsiteX9" fmla="*/ 6192561 w 11008997"/>
              <a:gd name="connsiteY9" fmla="*/ 0 h 646331"/>
              <a:gd name="connsiteX10" fmla="*/ 6880623 w 11008997"/>
              <a:gd name="connsiteY10" fmla="*/ 0 h 646331"/>
              <a:gd name="connsiteX11" fmla="*/ 7788865 w 11008997"/>
              <a:gd name="connsiteY11" fmla="*/ 0 h 646331"/>
              <a:gd name="connsiteX12" fmla="*/ 8366838 w 11008997"/>
              <a:gd name="connsiteY12" fmla="*/ 0 h 646331"/>
              <a:gd name="connsiteX13" fmla="*/ 8944810 w 11008997"/>
              <a:gd name="connsiteY13" fmla="*/ 0 h 646331"/>
              <a:gd name="connsiteX14" fmla="*/ 9742962 w 11008997"/>
              <a:gd name="connsiteY14" fmla="*/ 0 h 646331"/>
              <a:gd name="connsiteX15" fmla="*/ 10320935 w 11008997"/>
              <a:gd name="connsiteY15" fmla="*/ 0 h 646331"/>
              <a:gd name="connsiteX16" fmla="*/ 11008997 w 11008997"/>
              <a:gd name="connsiteY16" fmla="*/ 0 h 646331"/>
              <a:gd name="connsiteX17" fmla="*/ 11008997 w 11008997"/>
              <a:gd name="connsiteY17" fmla="*/ 646331 h 646331"/>
              <a:gd name="connsiteX18" fmla="*/ 10210845 w 11008997"/>
              <a:gd name="connsiteY18" fmla="*/ 646331 h 646331"/>
              <a:gd name="connsiteX19" fmla="*/ 9853052 w 11008997"/>
              <a:gd name="connsiteY19" fmla="*/ 646331 h 646331"/>
              <a:gd name="connsiteX20" fmla="*/ 9385170 w 11008997"/>
              <a:gd name="connsiteY20" fmla="*/ 646331 h 646331"/>
              <a:gd name="connsiteX21" fmla="*/ 8476928 w 11008997"/>
              <a:gd name="connsiteY21" fmla="*/ 646331 h 646331"/>
              <a:gd name="connsiteX22" fmla="*/ 7788865 w 11008997"/>
              <a:gd name="connsiteY22" fmla="*/ 646331 h 646331"/>
              <a:gd name="connsiteX23" fmla="*/ 7320983 w 11008997"/>
              <a:gd name="connsiteY23" fmla="*/ 646331 h 646331"/>
              <a:gd name="connsiteX24" fmla="*/ 6632921 w 11008997"/>
              <a:gd name="connsiteY24" fmla="*/ 646331 h 646331"/>
              <a:gd name="connsiteX25" fmla="*/ 6275128 w 11008997"/>
              <a:gd name="connsiteY25" fmla="*/ 646331 h 646331"/>
              <a:gd name="connsiteX26" fmla="*/ 5917336 w 11008997"/>
              <a:gd name="connsiteY26" fmla="*/ 646331 h 646331"/>
              <a:gd name="connsiteX27" fmla="*/ 5229274 w 11008997"/>
              <a:gd name="connsiteY27" fmla="*/ 646331 h 646331"/>
              <a:gd name="connsiteX28" fmla="*/ 4761391 w 11008997"/>
              <a:gd name="connsiteY28" fmla="*/ 646331 h 646331"/>
              <a:gd name="connsiteX29" fmla="*/ 3963239 w 11008997"/>
              <a:gd name="connsiteY29" fmla="*/ 646331 h 646331"/>
              <a:gd name="connsiteX30" fmla="*/ 3495357 w 11008997"/>
              <a:gd name="connsiteY30" fmla="*/ 646331 h 646331"/>
              <a:gd name="connsiteX31" fmla="*/ 2697204 w 11008997"/>
              <a:gd name="connsiteY31" fmla="*/ 646331 h 646331"/>
              <a:gd name="connsiteX32" fmla="*/ 2339412 w 11008997"/>
              <a:gd name="connsiteY32" fmla="*/ 646331 h 646331"/>
              <a:gd name="connsiteX33" fmla="*/ 1541260 w 11008997"/>
              <a:gd name="connsiteY33" fmla="*/ 646331 h 646331"/>
              <a:gd name="connsiteX34" fmla="*/ 1073377 w 11008997"/>
              <a:gd name="connsiteY34" fmla="*/ 646331 h 646331"/>
              <a:gd name="connsiteX35" fmla="*/ 715585 w 11008997"/>
              <a:gd name="connsiteY35" fmla="*/ 646331 h 646331"/>
              <a:gd name="connsiteX36" fmla="*/ 0 w 11008997"/>
              <a:gd name="connsiteY36" fmla="*/ 646331 h 646331"/>
              <a:gd name="connsiteX37" fmla="*/ 0 w 11008997"/>
              <a:gd name="connsiteY37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1008997" h="646331" extrusionOk="0">
                <a:moveTo>
                  <a:pt x="0" y="0"/>
                </a:moveTo>
                <a:cubicBezTo>
                  <a:pt x="131090" y="-16668"/>
                  <a:pt x="361862" y="24003"/>
                  <a:pt x="577972" y="0"/>
                </a:cubicBezTo>
                <a:cubicBezTo>
                  <a:pt x="794082" y="-24003"/>
                  <a:pt x="774414" y="16634"/>
                  <a:pt x="935765" y="0"/>
                </a:cubicBezTo>
                <a:cubicBezTo>
                  <a:pt x="1097116" y="-16634"/>
                  <a:pt x="1621075" y="-2763"/>
                  <a:pt x="1844007" y="0"/>
                </a:cubicBezTo>
                <a:cubicBezTo>
                  <a:pt x="2066939" y="2763"/>
                  <a:pt x="2298659" y="26230"/>
                  <a:pt x="2421979" y="0"/>
                </a:cubicBezTo>
                <a:cubicBezTo>
                  <a:pt x="2545299" y="-26230"/>
                  <a:pt x="2804305" y="8497"/>
                  <a:pt x="2999952" y="0"/>
                </a:cubicBezTo>
                <a:cubicBezTo>
                  <a:pt x="3195599" y="-8497"/>
                  <a:pt x="3467447" y="-26660"/>
                  <a:pt x="3908194" y="0"/>
                </a:cubicBezTo>
                <a:cubicBezTo>
                  <a:pt x="4348941" y="26660"/>
                  <a:pt x="4165173" y="3024"/>
                  <a:pt x="4376076" y="0"/>
                </a:cubicBezTo>
                <a:cubicBezTo>
                  <a:pt x="4586979" y="-3024"/>
                  <a:pt x="4932259" y="-5144"/>
                  <a:pt x="5284319" y="0"/>
                </a:cubicBezTo>
                <a:cubicBezTo>
                  <a:pt x="5636379" y="5144"/>
                  <a:pt x="5781444" y="42252"/>
                  <a:pt x="6192561" y="0"/>
                </a:cubicBezTo>
                <a:cubicBezTo>
                  <a:pt x="6603678" y="-42252"/>
                  <a:pt x="6651689" y="-13451"/>
                  <a:pt x="6880623" y="0"/>
                </a:cubicBezTo>
                <a:cubicBezTo>
                  <a:pt x="7109557" y="13451"/>
                  <a:pt x="7366393" y="-12914"/>
                  <a:pt x="7788865" y="0"/>
                </a:cubicBezTo>
                <a:cubicBezTo>
                  <a:pt x="8211337" y="12914"/>
                  <a:pt x="8174275" y="12786"/>
                  <a:pt x="8366838" y="0"/>
                </a:cubicBezTo>
                <a:cubicBezTo>
                  <a:pt x="8559401" y="-12786"/>
                  <a:pt x="8703987" y="-23238"/>
                  <a:pt x="8944810" y="0"/>
                </a:cubicBezTo>
                <a:cubicBezTo>
                  <a:pt x="9185633" y="23238"/>
                  <a:pt x="9509666" y="9855"/>
                  <a:pt x="9742962" y="0"/>
                </a:cubicBezTo>
                <a:cubicBezTo>
                  <a:pt x="9976258" y="-9855"/>
                  <a:pt x="10052845" y="13169"/>
                  <a:pt x="10320935" y="0"/>
                </a:cubicBezTo>
                <a:cubicBezTo>
                  <a:pt x="10589025" y="-13169"/>
                  <a:pt x="10796923" y="5276"/>
                  <a:pt x="11008997" y="0"/>
                </a:cubicBezTo>
                <a:cubicBezTo>
                  <a:pt x="11004345" y="236843"/>
                  <a:pt x="10988648" y="502642"/>
                  <a:pt x="11008997" y="646331"/>
                </a:cubicBezTo>
                <a:cubicBezTo>
                  <a:pt x="10849280" y="624687"/>
                  <a:pt x="10507609" y="682974"/>
                  <a:pt x="10210845" y="646331"/>
                </a:cubicBezTo>
                <a:cubicBezTo>
                  <a:pt x="9914081" y="609688"/>
                  <a:pt x="10001900" y="628692"/>
                  <a:pt x="9853052" y="646331"/>
                </a:cubicBezTo>
                <a:cubicBezTo>
                  <a:pt x="9704204" y="663970"/>
                  <a:pt x="9485442" y="633911"/>
                  <a:pt x="9385170" y="646331"/>
                </a:cubicBezTo>
                <a:cubicBezTo>
                  <a:pt x="9284898" y="658751"/>
                  <a:pt x="8712997" y="654580"/>
                  <a:pt x="8476928" y="646331"/>
                </a:cubicBezTo>
                <a:cubicBezTo>
                  <a:pt x="8240859" y="638082"/>
                  <a:pt x="8079130" y="660425"/>
                  <a:pt x="7788865" y="646331"/>
                </a:cubicBezTo>
                <a:cubicBezTo>
                  <a:pt x="7498600" y="632237"/>
                  <a:pt x="7526926" y="628748"/>
                  <a:pt x="7320983" y="646331"/>
                </a:cubicBezTo>
                <a:cubicBezTo>
                  <a:pt x="7115040" y="663914"/>
                  <a:pt x="6805932" y="673289"/>
                  <a:pt x="6632921" y="646331"/>
                </a:cubicBezTo>
                <a:cubicBezTo>
                  <a:pt x="6459910" y="619373"/>
                  <a:pt x="6449894" y="643202"/>
                  <a:pt x="6275128" y="646331"/>
                </a:cubicBezTo>
                <a:cubicBezTo>
                  <a:pt x="6100362" y="649460"/>
                  <a:pt x="6009875" y="650009"/>
                  <a:pt x="5917336" y="646331"/>
                </a:cubicBezTo>
                <a:cubicBezTo>
                  <a:pt x="5824797" y="642653"/>
                  <a:pt x="5469147" y="616267"/>
                  <a:pt x="5229274" y="646331"/>
                </a:cubicBezTo>
                <a:cubicBezTo>
                  <a:pt x="4989401" y="676395"/>
                  <a:pt x="4924518" y="623142"/>
                  <a:pt x="4761391" y="646331"/>
                </a:cubicBezTo>
                <a:cubicBezTo>
                  <a:pt x="4598264" y="669520"/>
                  <a:pt x="4227041" y="679999"/>
                  <a:pt x="3963239" y="646331"/>
                </a:cubicBezTo>
                <a:cubicBezTo>
                  <a:pt x="3699437" y="612663"/>
                  <a:pt x="3607049" y="646012"/>
                  <a:pt x="3495357" y="646331"/>
                </a:cubicBezTo>
                <a:cubicBezTo>
                  <a:pt x="3383665" y="646650"/>
                  <a:pt x="3014276" y="664235"/>
                  <a:pt x="2697204" y="646331"/>
                </a:cubicBezTo>
                <a:cubicBezTo>
                  <a:pt x="2380132" y="628427"/>
                  <a:pt x="2437724" y="656036"/>
                  <a:pt x="2339412" y="646331"/>
                </a:cubicBezTo>
                <a:cubicBezTo>
                  <a:pt x="2241100" y="636626"/>
                  <a:pt x="1875597" y="678706"/>
                  <a:pt x="1541260" y="646331"/>
                </a:cubicBezTo>
                <a:cubicBezTo>
                  <a:pt x="1206923" y="613956"/>
                  <a:pt x="1205467" y="664605"/>
                  <a:pt x="1073377" y="646331"/>
                </a:cubicBezTo>
                <a:cubicBezTo>
                  <a:pt x="941287" y="628057"/>
                  <a:pt x="814906" y="639997"/>
                  <a:pt x="715585" y="646331"/>
                </a:cubicBezTo>
                <a:cubicBezTo>
                  <a:pt x="616264" y="652665"/>
                  <a:pt x="330940" y="660624"/>
                  <a:pt x="0" y="646331"/>
                </a:cubicBezTo>
                <a:cubicBezTo>
                  <a:pt x="4672" y="494701"/>
                  <a:pt x="16956" y="171735"/>
                  <a:pt x="0" y="0"/>
                </a:cubicBezTo>
                <a:close/>
              </a:path>
            </a:pathLst>
          </a:custGeom>
          <a:noFill/>
          <a:ln w="25400">
            <a:noFill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Organisation des </a:t>
            </a:r>
            <a:r>
              <a:rPr 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Datasets</a:t>
            </a:r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cleaning</a:t>
            </a:r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et </a:t>
            </a:r>
            <a:r>
              <a:rPr lang="fr-FR" sz="3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feature</a:t>
            </a:r>
            <a:r>
              <a:rPr lang="fr-F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Engineering</a:t>
            </a:r>
            <a:r>
              <a:rPr lang="fr-FR" sz="3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6391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6F80DD-A97F-3E4C-B547-284773CA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614" y="440871"/>
            <a:ext cx="10031186" cy="608618"/>
          </a:xfrm>
          <a:noFill/>
          <a:ln w="12700">
            <a:noFill/>
            <a:round/>
          </a:ln>
        </p:spPr>
        <p:txBody>
          <a:bodyPr>
            <a:noAutofit/>
          </a:bodyPr>
          <a:lstStyle/>
          <a:p>
            <a:r>
              <a:rPr lang="fr-FR" sz="3600" b="1" dirty="0" err="1"/>
              <a:t>Dataset</a:t>
            </a:r>
            <a:r>
              <a:rPr lang="fr-FR" sz="3600" b="1" dirty="0"/>
              <a:t> par commande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CED202-DDFB-6748-9F25-9594C3DC8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13" y="1150100"/>
            <a:ext cx="10031185" cy="3672421"/>
          </a:xfrm>
          <a:ln w="12700">
            <a:noFill/>
            <a:bevel/>
          </a:ln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fr-FR" sz="9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itchFamily="2" charset="2"/>
              <a:buChar char="Ø"/>
            </a:pPr>
            <a:r>
              <a:rPr lang="fr-FR" b="1" dirty="0">
                <a:latin typeface="+mj-lt"/>
              </a:rPr>
              <a:t>Création de </a:t>
            </a:r>
            <a:r>
              <a:rPr lang="fr-FR" b="1" dirty="0" err="1">
                <a:latin typeface="+mj-lt"/>
              </a:rPr>
              <a:t>features</a:t>
            </a:r>
            <a:r>
              <a:rPr lang="fr-FR" b="1" dirty="0">
                <a:latin typeface="+mj-lt"/>
              </a:rPr>
              <a:t> RFM</a:t>
            </a:r>
          </a:p>
          <a:p>
            <a:pPr lvl="2"/>
            <a:r>
              <a:rPr lang="fr-FR" b="1" dirty="0"/>
              <a:t>R</a:t>
            </a:r>
            <a:r>
              <a:rPr lang="fr-FR" dirty="0"/>
              <a:t> : </a:t>
            </a:r>
            <a:r>
              <a:rPr lang="fr-FR" sz="1800" dirty="0"/>
              <a:t>délai entre la date de commande et la première commande du site</a:t>
            </a:r>
          </a:p>
          <a:p>
            <a:pPr lvl="2"/>
            <a:r>
              <a:rPr lang="fr-FR" b="1" dirty="0"/>
              <a:t>F</a:t>
            </a:r>
            <a:r>
              <a:rPr lang="fr-FR" dirty="0"/>
              <a:t> : </a:t>
            </a:r>
            <a:r>
              <a:rPr lang="fr-FR" sz="1800" dirty="0"/>
              <a:t>le nombre de clients ayant effectué plusieurs commandes étant très faible, la fréquence est transformée en nombre de commandes</a:t>
            </a:r>
          </a:p>
          <a:p>
            <a:pPr lvl="2"/>
            <a:r>
              <a:rPr lang="fr-FR" sz="1800" b="1" dirty="0"/>
              <a:t>M</a:t>
            </a:r>
            <a:r>
              <a:rPr lang="fr-FR" sz="1800" dirty="0"/>
              <a:t> : montant de chaque commande</a:t>
            </a:r>
          </a:p>
          <a:p>
            <a:pPr marL="914400" lvl="2" indent="0">
              <a:buNone/>
            </a:pPr>
            <a:endParaRPr lang="fr-FR" dirty="0">
              <a:latin typeface="+mj-lt"/>
            </a:endParaRPr>
          </a:p>
          <a:p>
            <a:pPr lvl="1">
              <a:buFont typeface="Wingdings" pitchFamily="2" charset="2"/>
              <a:buChar char="Ø"/>
            </a:pPr>
            <a:r>
              <a:rPr lang="fr-FR" b="1" dirty="0">
                <a:latin typeface="+mj-lt"/>
              </a:rPr>
              <a:t>Imputation des valeurs manquantes </a:t>
            </a:r>
          </a:p>
          <a:p>
            <a:pPr lvl="2"/>
            <a:r>
              <a:rPr lang="fr-FR" dirty="0"/>
              <a:t> </a:t>
            </a:r>
            <a:r>
              <a:rPr lang="fr-FR" b="1" dirty="0" err="1"/>
              <a:t>Feature</a:t>
            </a:r>
            <a:r>
              <a:rPr lang="fr-FR" b="1" dirty="0"/>
              <a:t> M :</a:t>
            </a:r>
            <a:r>
              <a:rPr lang="fr-FR" dirty="0"/>
              <a:t> </a:t>
            </a:r>
          </a:p>
          <a:p>
            <a:pPr lvl="3"/>
            <a:r>
              <a:rPr lang="fr-FR" dirty="0"/>
              <a:t>taux valeurs manquantes 0.8%</a:t>
            </a:r>
          </a:p>
          <a:p>
            <a:pPr lvl="3"/>
            <a:r>
              <a:rPr lang="fr-FR" dirty="0"/>
              <a:t>Les valeurs manquantes sont remplacées par la valeur </a:t>
            </a:r>
            <a:r>
              <a:rPr lang="fr-FR" dirty="0" err="1"/>
              <a:t>payment_value</a:t>
            </a:r>
            <a:endParaRPr lang="fr-FR" dirty="0"/>
          </a:p>
          <a:p>
            <a:pPr lvl="2"/>
            <a:r>
              <a:rPr lang="fr-FR" b="1" dirty="0"/>
              <a:t>Autres </a:t>
            </a:r>
            <a:r>
              <a:rPr lang="fr-FR" b="1" dirty="0" err="1"/>
              <a:t>features</a:t>
            </a:r>
            <a:r>
              <a:rPr lang="fr-FR" b="1" dirty="0"/>
              <a:t>:</a:t>
            </a:r>
          </a:p>
          <a:p>
            <a:pPr lvl="3"/>
            <a:r>
              <a:rPr lang="fr-FR" dirty="0"/>
              <a:t>taux valeurs manquantes ne dépassant pas 2.2%</a:t>
            </a:r>
          </a:p>
          <a:p>
            <a:pPr lvl="3"/>
            <a:r>
              <a:rPr lang="fr-FR" dirty="0"/>
              <a:t>Utilisation de KNN imputer 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0E7A2C-D1E3-4849-9505-6D75EC569D7D}"/>
              </a:ext>
            </a:extLst>
          </p:cNvPr>
          <p:cNvSpPr txBox="1"/>
          <p:nvPr/>
        </p:nvSpPr>
        <p:spPr>
          <a:xfrm>
            <a:off x="1322613" y="5061569"/>
            <a:ext cx="10031185" cy="646331"/>
          </a:xfrm>
          <a:prstGeom prst="rect">
            <a:avLst/>
          </a:prstGeom>
          <a:noFill/>
          <a:ln w="12700">
            <a:noFill/>
            <a:round/>
          </a:ln>
        </p:spPr>
        <p:txBody>
          <a:bodyPr wrap="square" rtlCol="0">
            <a:spAutoFit/>
          </a:bodyPr>
          <a:lstStyle/>
          <a:p>
            <a:r>
              <a:rPr lang="fr-FR" sz="3600" b="1" dirty="0" err="1">
                <a:latin typeface="+mj-lt"/>
              </a:rPr>
              <a:t>Dataset</a:t>
            </a:r>
            <a:r>
              <a:rPr lang="fr-FR" sz="3600" b="1" dirty="0">
                <a:latin typeface="+mj-lt"/>
              </a:rPr>
              <a:t> par client</a:t>
            </a:r>
            <a:endParaRPr lang="fr-FR" sz="36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21EBD38-F4F8-9D43-A565-A77DCDBF1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57442" y="6333143"/>
            <a:ext cx="2743200" cy="365125"/>
          </a:xfrm>
        </p:spPr>
        <p:txBody>
          <a:bodyPr/>
          <a:lstStyle/>
          <a:p>
            <a:fld id="{B401E014-F47A-A549-94DE-64BB1F8C6940}" type="slidenum">
              <a:rPr lang="fr-FR" smtClean="0"/>
              <a:t>5</a:t>
            </a:fld>
            <a:endParaRPr lang="fr-FR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80A833-961F-944D-A8C5-1A414264FE8B}"/>
              </a:ext>
            </a:extLst>
          </p:cNvPr>
          <p:cNvSpPr txBox="1"/>
          <p:nvPr/>
        </p:nvSpPr>
        <p:spPr>
          <a:xfrm>
            <a:off x="1322612" y="5812889"/>
            <a:ext cx="10031186" cy="646331"/>
          </a:xfrm>
          <a:prstGeom prst="rect">
            <a:avLst/>
          </a:prstGeom>
          <a:noFill/>
          <a:ln w="12700">
            <a:noFill/>
            <a:round/>
          </a:ln>
        </p:spPr>
        <p:txBody>
          <a:bodyPr wrap="square" rtlCol="0">
            <a:spAutoFit/>
          </a:bodyPr>
          <a:lstStyle/>
          <a:p>
            <a:pPr lvl="1"/>
            <a:r>
              <a:rPr lang="fr-FR" dirty="0"/>
              <a:t>Agrégation du </a:t>
            </a:r>
            <a:r>
              <a:rPr lang="fr-FR" dirty="0" err="1"/>
              <a:t>dataset</a:t>
            </a:r>
            <a:r>
              <a:rPr lang="fr-FR" dirty="0"/>
              <a:t> par commande pour obtenir des données par client. Ce </a:t>
            </a:r>
            <a:r>
              <a:rPr lang="fr-FR" dirty="0" err="1"/>
              <a:t>dataset</a:t>
            </a:r>
            <a:r>
              <a:rPr lang="fr-FR" dirty="0"/>
              <a:t> est utilisé pour les différents tests de </a:t>
            </a:r>
            <a:r>
              <a:rPr lang="fr-FR" dirty="0" err="1"/>
              <a:t>clustering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7662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E469FC2-D863-C649-BAC1-C7DBCECB2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50" r="4675"/>
          <a:stretch/>
        </p:blipFill>
        <p:spPr>
          <a:xfrm>
            <a:off x="838200" y="1165705"/>
            <a:ext cx="2291862" cy="22780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A77A126-3B98-2F44-9383-B76DA430F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401E014-F47A-A549-94DE-64BB1F8C6940}" type="slidenum">
              <a:rPr lang="fr-FR" smtClean="0"/>
              <a:t>6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8CF06F-C806-D14B-853D-0334819C6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200" y="4738912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99042C6-E622-D04B-8EE5-CD850F4C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200" y="4738912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5648CA3-441D-4D40-9139-B6BDAE31F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738912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22FC8F-7C58-AE4B-9AA5-FCA351A8C1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8200" y="29325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C2F7662-C117-4544-965B-65017F3411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8200" y="1132521"/>
            <a:ext cx="3600000" cy="180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69033A53-CCDC-6A4A-8C57-95FB615E1CDF}"/>
              </a:ext>
            </a:extLst>
          </p:cNvPr>
          <p:cNvSpPr txBox="1"/>
          <p:nvPr/>
        </p:nvSpPr>
        <p:spPr>
          <a:xfrm>
            <a:off x="553800" y="319088"/>
            <a:ext cx="10837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+mj-lt"/>
              </a:rPr>
              <a:t>Principales </a:t>
            </a:r>
            <a:r>
              <a:rPr lang="fr-FR" sz="3600" b="1" dirty="0" err="1">
                <a:latin typeface="+mj-lt"/>
              </a:rPr>
              <a:t>features</a:t>
            </a:r>
            <a:r>
              <a:rPr lang="fr-FR" sz="3600" b="1" dirty="0">
                <a:latin typeface="+mj-lt"/>
              </a:rPr>
              <a:t> utilisées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3BB3131-D3A1-7043-90C9-EAB1E4DE4A63}"/>
              </a:ext>
            </a:extLst>
          </p:cNvPr>
          <p:cNvSpPr txBox="1"/>
          <p:nvPr/>
        </p:nvSpPr>
        <p:spPr>
          <a:xfrm>
            <a:off x="3130062" y="1165705"/>
            <a:ext cx="4595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Les 5 principales </a:t>
            </a:r>
            <a:r>
              <a:rPr lang="fr-FR" dirty="0" err="1"/>
              <a:t>features</a:t>
            </a:r>
            <a:r>
              <a:rPr lang="fr-FR" dirty="0"/>
              <a:t> utilisées pour le </a:t>
            </a:r>
            <a:r>
              <a:rPr lang="fr-FR" dirty="0" err="1"/>
              <a:t>clustering</a:t>
            </a:r>
            <a:r>
              <a:rPr lang="fr-FR" dirty="0"/>
              <a:t> choisi : R, F, M, </a:t>
            </a:r>
            <a:r>
              <a:rPr lang="fr-FR" dirty="0" err="1"/>
              <a:t>review</a:t>
            </a:r>
            <a:r>
              <a:rPr lang="fr-FR" dirty="0"/>
              <a:t> et voucher.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Elles ne sont pas corrélées linéairement, comme l’illustre la matrice de corrélation.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F4D0683-D2EE-014F-8C30-41FCC7BBFF0E}"/>
              </a:ext>
            </a:extLst>
          </p:cNvPr>
          <p:cNvSpPr txBox="1"/>
          <p:nvPr/>
        </p:nvSpPr>
        <p:spPr>
          <a:xfrm>
            <a:off x="838200" y="3855669"/>
            <a:ext cx="7066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graphiques ci-contre et ci-après montrent l’évolution au cours des 2 années de la moyenne sur l’ensemble des clients de ces </a:t>
            </a:r>
            <a:r>
              <a:rPr lang="fr-FR" dirty="0" err="1"/>
              <a:t>features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004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065D1F-BDFF-C442-ACAB-56386E632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3" y="1999615"/>
            <a:ext cx="9144000" cy="276402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6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des </a:t>
            </a:r>
            <a:r>
              <a:rPr lang="en-US" sz="6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différents</a:t>
            </a:r>
            <a:r>
              <a:rPr lang="en-US" sz="6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sz="67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7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testés</a:t>
            </a:r>
            <a:endParaRPr lang="en-US" sz="67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6914FF-A6FD-5A45-BF7C-BBB04F7CF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9019" y="6356350"/>
            <a:ext cx="126881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7382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570698-CDD0-704D-AB33-3B7D1A8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9"/>
            <a:ext cx="4093029" cy="11542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Choix du nombre de clusters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B57C65-F856-374F-930B-D458D68A7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3287" y="2015490"/>
            <a:ext cx="4558318" cy="420624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fr-FR" sz="1400" b="1" dirty="0">
                <a:solidFill>
                  <a:schemeClr val="bg1"/>
                </a:solidFill>
              </a:rPr>
              <a:t>Le choix du nombre de clusters </a:t>
            </a:r>
            <a:r>
              <a:rPr lang="fr-FR" sz="1400" dirty="0">
                <a:solidFill>
                  <a:schemeClr val="bg1"/>
                </a:solidFill>
              </a:rPr>
              <a:t>à adopter utilise les visualisations 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du distorsion score </a:t>
            </a:r>
          </a:p>
          <a:p>
            <a:pPr marL="1085850" lvl="2" indent="-22860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du Silhouette score</a:t>
            </a:r>
          </a:p>
          <a:p>
            <a:pPr marL="228600" lvl="1"/>
            <a:r>
              <a:rPr lang="fr-FR" dirty="0">
                <a:solidFill>
                  <a:schemeClr val="bg1"/>
                </a:solidFill>
              </a:rPr>
              <a:t>en fonction du nombre de clusters choisi, afin d’optimiser l’homogénéité intra-cluster et la distance inter-cluster.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Pour le </a:t>
            </a:r>
            <a:r>
              <a:rPr lang="fr-FR" sz="1400" dirty="0" err="1">
                <a:solidFill>
                  <a:schemeClr val="bg1"/>
                </a:solidFill>
              </a:rPr>
              <a:t>Kmeans</a:t>
            </a:r>
            <a:r>
              <a:rPr lang="fr-FR" sz="1400" dirty="0">
                <a:solidFill>
                  <a:schemeClr val="bg1"/>
                </a:solidFill>
              </a:rPr>
              <a:t>, </a:t>
            </a:r>
            <a:r>
              <a:rPr lang="fr-FR" sz="1400" b="1" dirty="0">
                <a:solidFill>
                  <a:schemeClr val="bg1"/>
                </a:solidFill>
              </a:rPr>
              <a:t>la stabilité du modèle </a:t>
            </a:r>
            <a:r>
              <a:rPr lang="fr-FR" sz="1400" dirty="0">
                <a:solidFill>
                  <a:schemeClr val="bg1"/>
                </a:solidFill>
              </a:rPr>
              <a:t>en fonction du nombre de clusters est évaluée  en visualisant l’</a:t>
            </a:r>
            <a:r>
              <a:rPr lang="fr-FR" sz="1400" dirty="0" err="1">
                <a:solidFill>
                  <a:schemeClr val="bg1"/>
                </a:solidFill>
              </a:rPr>
              <a:t>Adjusted</a:t>
            </a:r>
            <a:r>
              <a:rPr lang="fr-FR" sz="1400" dirty="0">
                <a:solidFill>
                  <a:schemeClr val="bg1"/>
                </a:solidFill>
              </a:rPr>
              <a:t> Rand Index minimum et moyen obtenu en testant 10 positions des </a:t>
            </a:r>
            <a:r>
              <a:rPr lang="fr-FR" sz="1400" dirty="0" err="1">
                <a:solidFill>
                  <a:schemeClr val="bg1"/>
                </a:solidFill>
              </a:rPr>
              <a:t>centroïdes</a:t>
            </a:r>
            <a:r>
              <a:rPr lang="fr-FR" sz="1400" dirty="0">
                <a:solidFill>
                  <a:schemeClr val="bg1"/>
                </a:solidFill>
              </a:rPr>
              <a:t> initiaux pour l’élaboration du modèle.</a:t>
            </a:r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Ces différents scores permettent de cibler les nombres de clusters à tester.  </a:t>
            </a:r>
            <a:r>
              <a:rPr lang="fr-FR" sz="1400" b="1" dirty="0">
                <a:solidFill>
                  <a:schemeClr val="bg1"/>
                </a:solidFill>
              </a:rPr>
              <a:t>L’analyse des </a:t>
            </a:r>
            <a:r>
              <a:rPr lang="fr-FR" sz="1400" b="1" dirty="0" err="1">
                <a:solidFill>
                  <a:schemeClr val="bg1"/>
                </a:solidFill>
              </a:rPr>
              <a:t>boxplots</a:t>
            </a:r>
            <a:r>
              <a:rPr lang="fr-FR" sz="1400" b="1" dirty="0">
                <a:solidFill>
                  <a:schemeClr val="bg1"/>
                </a:solidFill>
              </a:rPr>
              <a:t> </a:t>
            </a:r>
            <a:r>
              <a:rPr lang="fr-FR" sz="1400" dirty="0">
                <a:solidFill>
                  <a:schemeClr val="bg1"/>
                </a:solidFill>
              </a:rPr>
              <a:t>de chaque </a:t>
            </a:r>
            <a:r>
              <a:rPr lang="fr-FR" sz="1400" dirty="0" err="1">
                <a:solidFill>
                  <a:schemeClr val="bg1"/>
                </a:solidFill>
              </a:rPr>
              <a:t>feature</a:t>
            </a:r>
            <a:r>
              <a:rPr lang="fr-FR" sz="1400" dirty="0">
                <a:solidFill>
                  <a:schemeClr val="bg1"/>
                </a:solidFill>
              </a:rPr>
              <a:t> par cluster pour chaque test permet ensuite de décider du nombre de clusters à adopter. La partition permettant de dessiner un profil de client distinct par cluster utile au métier sera choisie.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C5E04C-8DFE-044C-80B5-DE32CEA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2750" y="6355080"/>
            <a:ext cx="130614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401E014-F47A-A549-94DE-64BB1F8C6940}" type="slidenum">
              <a:rPr lang="en-US">
                <a:solidFill>
                  <a:prstClr val="black"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prstClr val="black">
                  <a:alpha val="80000"/>
                </a:prstClr>
              </a:solidFill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518EF51A-47B3-0E4C-9BB6-0F3B531B0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60461" y="1264498"/>
            <a:ext cx="3221503" cy="2037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8" name="Rectangle 32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9A55FA-B8DF-8A4B-B7AA-26DFDF63D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567" y="1266434"/>
            <a:ext cx="3283330" cy="20356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CE0E118-61F7-6348-965A-4C68D0926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461" y="3302098"/>
            <a:ext cx="6518436" cy="2961542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135629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2570698-CDD0-704D-AB33-3B7D1A827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541963" cy="654148"/>
          </a:xfrm>
        </p:spPr>
        <p:txBody>
          <a:bodyPr>
            <a:normAutofit/>
          </a:bodyPr>
          <a:lstStyle/>
          <a:p>
            <a:r>
              <a:rPr lang="fr-FR" sz="3600" b="1" dirty="0"/>
              <a:t>Les différents modèles testés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B57C65-F856-374F-930B-D458D68A7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1612414"/>
            <a:ext cx="5541962" cy="4426435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fr-FR" b="1" dirty="0"/>
              <a:t>Avec les </a:t>
            </a:r>
            <a:r>
              <a:rPr lang="fr-FR" b="1" dirty="0" err="1"/>
              <a:t>features</a:t>
            </a:r>
            <a:r>
              <a:rPr lang="fr-FR" b="1" dirty="0"/>
              <a:t> RFM: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KMeans</a:t>
            </a:r>
            <a:endParaRPr lang="fr-FR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Clustering</a:t>
            </a:r>
            <a:r>
              <a:rPr lang="fr-FR" dirty="0"/>
              <a:t> hiérarchique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DBSCAN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 err="1"/>
              <a:t>KMeans</a:t>
            </a:r>
            <a:r>
              <a:rPr lang="fr-FR" b="1" dirty="0"/>
              <a:t> en ajoutant les </a:t>
            </a:r>
            <a:r>
              <a:rPr lang="fr-FR" b="1" dirty="0" err="1"/>
              <a:t>features</a:t>
            </a:r>
            <a:r>
              <a:rPr lang="fr-FR" b="1" dirty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review</a:t>
            </a:r>
            <a:r>
              <a:rPr lang="fr-FR" dirty="0"/>
              <a:t>-score, qui mesure la satisfaction du client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Voucher, pour l’utilisation de bons d’achat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Week</a:t>
            </a:r>
            <a:r>
              <a:rPr lang="fr-FR" dirty="0"/>
              <a:t>, pour estimer le client professionnel ou personnel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/>
              <a:t> </a:t>
            </a:r>
            <a:r>
              <a:rPr lang="fr-FR" b="1" dirty="0" err="1"/>
              <a:t>KMeans</a:t>
            </a:r>
            <a:r>
              <a:rPr lang="fr-FR" b="1" dirty="0"/>
              <a:t> avec les </a:t>
            </a:r>
            <a:r>
              <a:rPr lang="fr-FR" b="1" dirty="0" err="1"/>
              <a:t>features</a:t>
            </a:r>
            <a:r>
              <a:rPr lang="fr-FR" b="1" dirty="0"/>
              <a:t> relatives à l’utilisation du site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longueur de la description des produits, longueur du nom, nombre de photos, nombre de notes par commande, nombre de commentaires par commande, nombre de vendeurs différents</a:t>
            </a:r>
          </a:p>
          <a:p>
            <a:pPr marL="342900" indent="-342900">
              <a:buFont typeface="+mj-lt"/>
              <a:buAutoNum type="arabicPeriod"/>
            </a:pPr>
            <a:r>
              <a:rPr lang="fr-FR" b="1" dirty="0" err="1"/>
              <a:t>KMeans</a:t>
            </a:r>
            <a:r>
              <a:rPr lang="fr-FR" b="1" dirty="0"/>
              <a:t> avec les </a:t>
            </a:r>
            <a:r>
              <a:rPr lang="fr-FR" b="1" dirty="0" err="1"/>
              <a:t>features</a:t>
            </a:r>
            <a:r>
              <a:rPr lang="fr-FR" b="1" dirty="0"/>
              <a:t> relatives au contenu des commandes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dirty="0"/>
              <a:t>Nombre de produits, poids des produits et nombre de catégories différentes par commande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C5E04C-8DFE-044C-80B5-DE32CEA27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01E014-F47A-A549-94DE-64BB1F8C6940}" type="slidenum">
              <a:rPr lang="fr-FR" smtClean="0"/>
              <a:t>9</a:t>
            </a:fld>
            <a:endParaRPr lang="fr-FR"/>
          </a:p>
        </p:txBody>
      </p:sp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5993C077-9938-FF4F-A380-0E5087A74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90484" y="2922282"/>
            <a:ext cx="2440183" cy="2574000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2B1141B-D580-D842-89F0-358E1051D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0667" y="2976282"/>
            <a:ext cx="2457619" cy="25200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CD7E2BCA-C81E-8842-A040-6A9AA281C5AA}"/>
              </a:ext>
            </a:extLst>
          </p:cNvPr>
          <p:cNvSpPr txBox="1"/>
          <p:nvPr/>
        </p:nvSpPr>
        <p:spPr>
          <a:xfrm>
            <a:off x="6944667" y="2372062"/>
            <a:ext cx="457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Exemple :</a:t>
            </a:r>
          </a:p>
          <a:p>
            <a:r>
              <a:rPr lang="fr-FR" sz="1400" i="1" dirty="0" err="1"/>
              <a:t>KMeans</a:t>
            </a:r>
            <a:r>
              <a:rPr lang="fr-FR" sz="1400" i="1" dirty="0"/>
              <a:t> avec les </a:t>
            </a:r>
            <a:r>
              <a:rPr lang="fr-FR" sz="1400" i="1" dirty="0" err="1"/>
              <a:t>features</a:t>
            </a:r>
            <a:r>
              <a:rPr lang="fr-FR" sz="1400" i="1" dirty="0"/>
              <a:t> RFM et 4 clusters</a:t>
            </a:r>
          </a:p>
        </p:txBody>
      </p:sp>
    </p:spTree>
    <p:extLst>
      <p:ext uri="{BB962C8B-B14F-4D97-AF65-F5344CB8AC3E}">
        <p14:creationId xmlns:p14="http://schemas.microsoft.com/office/powerpoint/2010/main" val="25432336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2053</Words>
  <Application>Microsoft Macintosh PowerPoint</Application>
  <PresentationFormat>Grand écran</PresentationFormat>
  <Paragraphs>324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Arial</vt:lpstr>
      <vt:lpstr>Arial Rounded MT Bold</vt:lpstr>
      <vt:lpstr>Calibri</vt:lpstr>
      <vt:lpstr>Calibri Light</vt:lpstr>
      <vt:lpstr>Cambria Math</vt:lpstr>
      <vt:lpstr>Wingdings</vt:lpstr>
      <vt:lpstr>Thème Office</vt:lpstr>
      <vt:lpstr>Projet P5 Segmenter des clients d'un site e-commerce </vt:lpstr>
      <vt:lpstr>Présentation de la problématique et des données</vt:lpstr>
      <vt:lpstr>Présentation PowerPoint</vt:lpstr>
      <vt:lpstr>Présentation PowerPoint</vt:lpstr>
      <vt:lpstr>Dataset par commande</vt:lpstr>
      <vt:lpstr>Présentation PowerPoint</vt:lpstr>
      <vt:lpstr>Présentation des différents modèles testés</vt:lpstr>
      <vt:lpstr>Choix du nombre de clusters</vt:lpstr>
      <vt:lpstr>Les différents modèles testés</vt:lpstr>
      <vt:lpstr>1. Avec les features RFM</vt:lpstr>
      <vt:lpstr>Présentation PowerPoint</vt:lpstr>
      <vt:lpstr>2. Ajout des features review, voucher et week</vt:lpstr>
      <vt:lpstr>Présentation PowerPoint</vt:lpstr>
      <vt:lpstr> 3. KMeans avec les features relatives à l’utilisation du site </vt:lpstr>
      <vt:lpstr>Présentation PowerPoint</vt:lpstr>
      <vt:lpstr>4. KMeans avec les features relatives au contenu des commandes</vt:lpstr>
      <vt:lpstr>Présentation PowerPoint</vt:lpstr>
      <vt:lpstr>Modèle adopté</vt:lpstr>
      <vt:lpstr>Clustering KMeans avec 6 clusters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Analyse de la stabilité du clustering dans le temps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P5 Segmentez des clients d'un site e-commerce </dc:title>
  <dc:creator>ANDRE Aleth</dc:creator>
  <cp:lastModifiedBy>ANDRE Aleth</cp:lastModifiedBy>
  <cp:revision>6</cp:revision>
  <dcterms:created xsi:type="dcterms:W3CDTF">2022-10-21T14:35:29Z</dcterms:created>
  <dcterms:modified xsi:type="dcterms:W3CDTF">2022-11-03T08:46:59Z</dcterms:modified>
</cp:coreProperties>
</file>